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4.xml" ContentType="application/vnd.openxmlformats-officedocument.drawingml.chart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charts/chart5.xml" ContentType="application/vnd.openxmlformats-officedocument.drawingml.chart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84" r:id="rId3"/>
    <p:sldId id="257" r:id="rId4"/>
    <p:sldId id="260" r:id="rId5"/>
    <p:sldId id="274" r:id="rId6"/>
    <p:sldId id="26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7" r:id="rId17"/>
    <p:sldId id="285" r:id="rId18"/>
    <p:sldId id="261" r:id="rId19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49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7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8.5543346229628985E-3"/>
          <c:w val="0.72568846517053665"/>
          <c:h val="0.9815314429174977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2"/>
          <c:dPt>
            <c:idx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1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2"/>
            <c:bubble3D val="0"/>
            <c:explosion val="0"/>
            <c:spPr>
              <a:solidFill>
                <a:srgbClr val="FFFF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18 </a:t>
                    </a:r>
                    <a:r>
                      <a:rPr lang="en-US" dirty="0" smtClean="0"/>
                      <a:t>21</a:t>
                    </a:r>
                    <a:r>
                      <a:rPr lang="ru-RU" dirty="0" smtClean="0"/>
                      <a:t>5</a:t>
                    </a:r>
                    <a:r>
                      <a:rPr lang="en-US" dirty="0" smtClean="0"/>
                      <a:t>,1</a:t>
                    </a:r>
                    <a:endParaRPr lang="ru-RU" dirty="0" smtClean="0"/>
                  </a:p>
                  <a:p>
                    <a:r>
                      <a:rPr lang="ru-RU" dirty="0" smtClean="0"/>
                      <a:t>(</a:t>
                    </a:r>
                    <a:r>
                      <a:rPr lang="ru-RU" dirty="0" smtClean="0"/>
                      <a:t>7,7%)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6935970529019815E-2"/>
                  <c:y val="-0.25640326060821805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11 </a:t>
                    </a:r>
                    <a:r>
                      <a:rPr lang="en-US" dirty="0" smtClean="0"/>
                      <a:t>0</a:t>
                    </a:r>
                    <a:r>
                      <a:rPr lang="ru-RU" dirty="0" smtClean="0"/>
                      <a:t>77</a:t>
                    </a:r>
                    <a:r>
                      <a:rPr lang="en-US" dirty="0" smtClean="0"/>
                      <a:t>,7</a:t>
                    </a:r>
                    <a:endParaRPr lang="ru-RU" dirty="0" smtClean="0"/>
                  </a:p>
                  <a:p>
                    <a:r>
                      <a:rPr lang="ru-RU" dirty="0" smtClean="0"/>
                      <a:t>(4,6%)</a:t>
                    </a:r>
                    <a:endParaRPr lang="ru-RU" dirty="0" smtClean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9.4611015442728541E-2"/>
                  <c:y val="0.15340932155492495"/>
                </c:manualLayout>
              </c:layout>
              <c:tx>
                <c:rich>
                  <a:bodyPr/>
                  <a:lstStyle/>
                  <a:p>
                    <a:pPr>
                      <a:defRPr sz="1000" i="1">
                        <a:latin typeface="+mj-lt"/>
                      </a:defRPr>
                    </a:pPr>
                    <a:r>
                      <a:rPr lang="ru-RU" dirty="0" smtClean="0"/>
                      <a:t>211 863,4</a:t>
                    </a:r>
                  </a:p>
                  <a:p>
                    <a:pPr>
                      <a:defRPr sz="1000" i="1">
                        <a:latin typeface="+mj-lt"/>
                      </a:defRPr>
                    </a:pPr>
                    <a:r>
                      <a:rPr lang="ru-RU" dirty="0" smtClean="0"/>
                      <a:t>(</a:t>
                    </a:r>
                    <a:r>
                      <a:rPr lang="ru-RU" dirty="0" smtClean="0"/>
                      <a:t>87,7%)</a:t>
                    </a:r>
                    <a:endParaRPr lang="ru-RU" dirty="0" smtClean="0"/>
                  </a:p>
                </c:rich>
              </c:tx>
              <c:numFmt formatCode="General" sourceLinked="0"/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i="1">
                    <a:latin typeface="+mj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18215.099999999999</c:v>
                </c:pt>
                <c:pt idx="1">
                  <c:v>11077.7</c:v>
                </c:pt>
                <c:pt idx="2">
                  <c:v>211863.4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4993924286190428"/>
          <c:y val="9.9678919708849775E-2"/>
          <c:w val="0.25006075713809578"/>
          <c:h val="0.75602815951437485"/>
        </c:manualLayout>
      </c:layout>
      <c:overlay val="0"/>
      <c:txPr>
        <a:bodyPr/>
        <a:lstStyle/>
        <a:p>
          <a:pPr>
            <a:defRPr sz="1400" b="1" i="1">
              <a:latin typeface="+mj-lt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5038501130159581E-2"/>
          <c:y val="0.24878472108763511"/>
          <c:w val="0.59914114754211178"/>
          <c:h val="0.5975863792911898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0314 Другие вопросы в области национальной безопасности и правоохранительной деятельности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2.5626307428329484E-2"/>
                  <c:y val="-1.03746642529914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133737277054724E-2"/>
                  <c:y val="3.458221417663833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i="1">
                    <a:latin typeface="+mj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Исполнено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25</c:v>
                </c:pt>
                <c:pt idx="1">
                  <c:v>14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0310 Защита населения и территории от чрезвычайных ситуаций природного и техногенного характера, пожарная безопасность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layout>
                <c:manualLayout>
                  <c:x val="2.5626307428329484E-2"/>
                  <c:y val="-1.03746642529914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5731198948909195E-2"/>
                  <c:y val="-6.916442835327671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i="1">
                    <a:latin typeface="+mj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Исполнено</c:v>
                </c:pt>
              </c:strCache>
            </c:strRef>
          </c:cat>
          <c:val>
            <c:numRef>
              <c:f>Лист1!$C$2:$C$3</c:f>
              <c:numCache>
                <c:formatCode>#,##0.0</c:formatCode>
                <c:ptCount val="2"/>
                <c:pt idx="0">
                  <c:v>6508.6</c:v>
                </c:pt>
                <c:pt idx="1">
                  <c:v>6356.3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0309 Гражданская оборона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3.0672920400148775E-2"/>
                  <c:y val="-1.383288567065533E-2"/>
                </c:manualLayout>
              </c:layout>
              <c:spPr/>
              <c:txPr>
                <a:bodyPr/>
                <a:lstStyle/>
                <a:p>
                  <a:pPr>
                    <a:defRPr sz="1200" i="1" baseline="0">
                      <a:latin typeface="+mj-lt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6071982340126459E-2"/>
                  <c:y val="-1.0374664252991498E-2"/>
                </c:manualLayout>
              </c:layout>
              <c:spPr/>
              <c:txPr>
                <a:bodyPr/>
                <a:lstStyle/>
                <a:p>
                  <a:pPr>
                    <a:defRPr sz="1200" i="1" baseline="0">
                      <a:latin typeface="+mj-lt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aseline="0">
                    <a:latin typeface="+mj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Исполнено</c:v>
                </c:pt>
              </c:strCache>
            </c:strRef>
          </c:cat>
          <c:val>
            <c:numRef>
              <c:f>Лист1!$D$2:$D$3</c:f>
              <c:numCache>
                <c:formatCode>#,##0.0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21688448"/>
        <c:axId val="121689984"/>
        <c:axId val="0"/>
      </c:bar3DChart>
      <c:catAx>
        <c:axId val="121688448"/>
        <c:scaling>
          <c:orientation val="minMax"/>
        </c:scaling>
        <c:delete val="1"/>
        <c:axPos val="b"/>
        <c:majorTickMark val="out"/>
        <c:minorTickMark val="none"/>
        <c:tickLblPos val="nextTo"/>
        <c:crossAx val="121689984"/>
        <c:crosses val="autoZero"/>
        <c:auto val="1"/>
        <c:lblAlgn val="ctr"/>
        <c:lblOffset val="100"/>
        <c:noMultiLvlLbl val="0"/>
      </c:catAx>
      <c:valAx>
        <c:axId val="121689984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200" i="1" baseline="0">
                <a:latin typeface="+mj-lt"/>
              </a:defRPr>
            </a:pPr>
            <a:endParaRPr lang="ru-RU"/>
          </a:p>
        </c:txPr>
        <c:crossAx val="12168844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9424230641039886"/>
          <c:y val="0.25093453668546634"/>
          <c:w val="0.29655579075284655"/>
          <c:h val="0.72637354019488032"/>
        </c:manualLayout>
      </c:layout>
      <c:overlay val="0"/>
      <c:txPr>
        <a:bodyPr/>
        <a:lstStyle/>
        <a:p>
          <a:pPr>
            <a:defRPr sz="1200" i="1" baseline="0">
              <a:latin typeface="+mj-lt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8322232952274057E-2"/>
          <c:y val="4.2440127715970777E-2"/>
          <c:w val="0.9716777670477259"/>
          <c:h val="0.6170384360585459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2.1103899186889964E-2"/>
                  <c:y val="-4.57253720779995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0444603970878824E-3"/>
                  <c:y val="-6.532196011142794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56686863852734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i="1">
                    <a:latin typeface="+mj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0401 Общеэкономические вопросы</c:v>
                </c:pt>
                <c:pt idx="1">
                  <c:v>0409 Дорожное хозяйство</c:v>
                </c:pt>
                <c:pt idx="2">
                  <c:v>0412 Другие вопросы в области национальной экономики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20</c:v>
                </c:pt>
                <c:pt idx="1">
                  <c:v>5582.9</c:v>
                </c:pt>
                <c:pt idx="2">
                  <c:v>1019.4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Исполнено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1.6581728335977864E-2"/>
                  <c:y val="-4.57253720779995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2611447730878906E-2"/>
                  <c:y val="3.266098005571397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074298487252599E-2"/>
                  <c:y val="-1.63304900278569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i="1">
                    <a:latin typeface="+mj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0401 Общеэкономические вопросы</c:v>
                </c:pt>
                <c:pt idx="1">
                  <c:v>0409 Дорожное хозяйство</c:v>
                </c:pt>
                <c:pt idx="2">
                  <c:v>0412 Другие вопросы в области национальной экономики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0</c:v>
                </c:pt>
                <c:pt idx="1">
                  <c:v>5148</c:v>
                </c:pt>
                <c:pt idx="2">
                  <c:v>661.6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121775232"/>
        <c:axId val="121776768"/>
        <c:axId val="0"/>
      </c:bar3DChart>
      <c:catAx>
        <c:axId val="1217752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i="1">
                <a:latin typeface="+mj-lt"/>
              </a:defRPr>
            </a:pPr>
            <a:endParaRPr lang="ru-RU"/>
          </a:p>
        </c:txPr>
        <c:crossAx val="121776768"/>
        <c:crosses val="autoZero"/>
        <c:auto val="1"/>
        <c:lblAlgn val="ctr"/>
        <c:lblOffset val="100"/>
        <c:noMultiLvlLbl val="0"/>
      </c:catAx>
      <c:valAx>
        <c:axId val="121776768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200" i="1">
                <a:latin typeface="+mj-lt"/>
              </a:defRPr>
            </a:pPr>
            <a:endParaRPr lang="ru-RU"/>
          </a:p>
        </c:txPr>
        <c:crossAx val="12177523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2142933786084557"/>
          <c:y val="0.83560211416838515"/>
          <c:w val="0.55563377573432016"/>
          <c:h val="8.2745435692330505E-2"/>
        </c:manualLayout>
      </c:layout>
      <c:overlay val="0"/>
      <c:txPr>
        <a:bodyPr/>
        <a:lstStyle/>
        <a:p>
          <a:pPr>
            <a:defRPr sz="1600">
              <a:latin typeface="+mj-lt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6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1804298611629707E-2"/>
          <c:y val="1.6797075457224329E-2"/>
          <c:w val="0.96819570138837086"/>
          <c:h val="0.6808059686489864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FFFF00"/>
              </a:solidFill>
            </c:spPr>
          </c:dPt>
          <c:dPt>
            <c:idx val="3"/>
            <c:bubble3D val="0"/>
            <c:spPr>
              <a:solidFill>
                <a:srgbClr val="92D050"/>
              </a:solidFill>
            </c:spPr>
          </c:dPt>
          <c:dPt>
            <c:idx val="4"/>
            <c:bubble3D val="0"/>
            <c:spPr>
              <a:solidFill>
                <a:srgbClr val="00B0F0"/>
              </a:solidFill>
            </c:spPr>
          </c:dPt>
          <c:dLbls>
            <c:dLbl>
              <c:idx val="3"/>
              <c:layout>
                <c:manualLayout>
                  <c:x val="1.4035211934557356E-2"/>
                  <c:y val="4.395675612762606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11861819542819468"/>
                  <c:y val="8.35731655918303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 i="1">
                    <a:latin typeface="+mj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0701 Дошкольное образование</c:v>
                </c:pt>
                <c:pt idx="1">
                  <c:v>0702 Общее образование</c:v>
                </c:pt>
                <c:pt idx="2">
                  <c:v>0703 Дополнительное образование детей</c:v>
                </c:pt>
                <c:pt idx="3">
                  <c:v>0707 Молодежная политика и оздоровление детей</c:v>
                </c:pt>
                <c:pt idx="4">
                  <c:v>0709 Другие вопросы в области образования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51890.400000000001</c:v>
                </c:pt>
                <c:pt idx="1">
                  <c:v>61166.1</c:v>
                </c:pt>
                <c:pt idx="2">
                  <c:v>12268.7</c:v>
                </c:pt>
                <c:pt idx="3">
                  <c:v>5820.3</c:v>
                </c:pt>
                <c:pt idx="4">
                  <c:v>845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200" i="1">
              <a:latin typeface="+mj-lt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064094327683397E-2"/>
          <c:y val="4.9960875984251973E-2"/>
          <c:w val="0.72345560638190032"/>
          <c:h val="0.64725855623885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000" i="1">
                    <a:latin typeface="+mj-lt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1003 Социальное обеспечение населения</c:v>
                </c:pt>
                <c:pt idx="1">
                  <c:v>1004 Охрана семьи и детства</c:v>
                </c:pt>
                <c:pt idx="2">
                  <c:v>1006 Другие вопросы в области социальной политики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597</c:v>
                </c:pt>
                <c:pt idx="1">
                  <c:v>415</c:v>
                </c:pt>
                <c:pt idx="2">
                  <c:v>836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Исполнено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txPr>
              <a:bodyPr/>
              <a:lstStyle/>
              <a:p>
                <a:pPr>
                  <a:defRPr sz="1000" i="1">
                    <a:latin typeface="+mj-lt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1003 Социальное обеспечение населения</c:v>
                </c:pt>
                <c:pt idx="1">
                  <c:v>1004 Охрана семьи и детства</c:v>
                </c:pt>
                <c:pt idx="2">
                  <c:v>1006 Другие вопросы в области социальной политики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597</c:v>
                </c:pt>
                <c:pt idx="1">
                  <c:v>352.6</c:v>
                </c:pt>
                <c:pt idx="2">
                  <c:v>792.9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3111680"/>
        <c:axId val="123113472"/>
      </c:barChart>
      <c:catAx>
        <c:axId val="123111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 i="1">
                <a:latin typeface="+mj-lt"/>
              </a:defRPr>
            </a:pPr>
            <a:endParaRPr lang="ru-RU"/>
          </a:p>
        </c:txPr>
        <c:crossAx val="123113472"/>
        <c:crosses val="autoZero"/>
        <c:auto val="1"/>
        <c:lblAlgn val="ctr"/>
        <c:lblOffset val="100"/>
        <c:noMultiLvlLbl val="0"/>
      </c:catAx>
      <c:valAx>
        <c:axId val="123113472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200" i="1">
                <a:latin typeface="+mj-lt"/>
              </a:defRPr>
            </a:pPr>
            <a:endParaRPr lang="ru-RU"/>
          </a:p>
        </c:txPr>
        <c:crossAx val="1231116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476947005888346"/>
          <c:y val="4.0941952951729664E-2"/>
          <c:w val="0.13366642836786249"/>
          <c:h val="0.29942249215107808"/>
        </c:manualLayout>
      </c:layout>
      <c:overlay val="0"/>
      <c:txPr>
        <a:bodyPr/>
        <a:lstStyle/>
        <a:p>
          <a:pPr>
            <a:defRPr sz="1400" i="1">
              <a:latin typeface="+mj-lt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AA0F8B-0C9A-4699-8C92-D7C5F52016D2}" type="doc">
      <dgm:prSet loTypeId="urn:microsoft.com/office/officeart/2005/8/layout/hierarchy1" loCatId="hierarchy" qsTypeId="urn:microsoft.com/office/officeart/2005/8/quickstyle/3d4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9062C340-3929-4F0C-8BBF-731303B9893F}">
      <dgm:prSet phldrT="[Текст]" custT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2000" b="1" i="1" dirty="0" smtClean="0">
              <a:solidFill>
                <a:srgbClr val="FF0000"/>
              </a:solidFill>
              <a:latin typeface="+mj-lt"/>
            </a:rPr>
            <a:t>Доходы</a:t>
          </a:r>
        </a:p>
        <a:p>
          <a:pPr>
            <a:spcAft>
              <a:spcPts val="0"/>
            </a:spcAft>
          </a:pPr>
          <a:r>
            <a:rPr lang="ru-RU" sz="1800" b="1" i="1" dirty="0" smtClean="0">
              <a:latin typeface="+mj-lt"/>
            </a:rPr>
            <a:t>План</a:t>
          </a:r>
          <a:r>
            <a:rPr lang="ru-RU" sz="1800" i="1" dirty="0" smtClean="0">
              <a:latin typeface="+mj-lt"/>
            </a:rPr>
            <a:t>   242 812,1 тыс.руб.</a:t>
          </a:r>
        </a:p>
        <a:p>
          <a:pPr>
            <a:spcAft>
              <a:spcPts val="0"/>
            </a:spcAft>
          </a:pPr>
          <a:r>
            <a:rPr lang="ru-RU" sz="1800" b="1" i="1" dirty="0" smtClean="0">
              <a:latin typeface="+mj-lt"/>
            </a:rPr>
            <a:t>Исполнено  </a:t>
          </a:r>
          <a:r>
            <a:rPr lang="ru-RU" sz="1800" i="1" dirty="0" smtClean="0">
              <a:latin typeface="+mj-lt"/>
            </a:rPr>
            <a:t> 241 156,2 тыс.руб. (99,3%)</a:t>
          </a:r>
          <a:endParaRPr lang="ru-RU" sz="1800" i="1" dirty="0">
            <a:latin typeface="+mj-lt"/>
          </a:endParaRPr>
        </a:p>
      </dgm:t>
    </dgm:pt>
    <dgm:pt modelId="{BE2F92B2-3080-4640-88EF-5200C1DA4462}" type="parTrans" cxnId="{1F99EF81-DFC3-4D76-860E-4CF33FB0D9C1}">
      <dgm:prSet/>
      <dgm:spPr/>
      <dgm:t>
        <a:bodyPr/>
        <a:lstStyle/>
        <a:p>
          <a:endParaRPr lang="ru-RU"/>
        </a:p>
      </dgm:t>
    </dgm:pt>
    <dgm:pt modelId="{FE62D984-2553-499E-BC16-E3A870BD91A9}" type="sibTrans" cxnId="{1F99EF81-DFC3-4D76-860E-4CF33FB0D9C1}">
      <dgm:prSet/>
      <dgm:spPr/>
      <dgm:t>
        <a:bodyPr/>
        <a:lstStyle/>
        <a:p>
          <a:endParaRPr lang="ru-RU"/>
        </a:p>
      </dgm:t>
    </dgm:pt>
    <dgm:pt modelId="{91F925E2-ACC4-4437-9BF3-55AAE4C64CEB}">
      <dgm:prSet custT="1"/>
      <dgm:spPr>
        <a:solidFill>
          <a:schemeClr val="accent5">
            <a:lumMod val="60000"/>
            <a:lumOff val="40000"/>
            <a:alpha val="9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2000" b="1" i="1" dirty="0" smtClean="0">
              <a:solidFill>
                <a:srgbClr val="FF0000"/>
              </a:solidFill>
              <a:latin typeface="+mj-lt"/>
            </a:rPr>
            <a:t>Налоговые доходы</a:t>
          </a:r>
        </a:p>
        <a:p>
          <a:pPr>
            <a:spcAft>
              <a:spcPts val="0"/>
            </a:spcAft>
          </a:pPr>
          <a:r>
            <a:rPr lang="ru-RU" sz="1400" b="1" i="1" dirty="0" smtClean="0">
              <a:latin typeface="+mj-lt"/>
            </a:rPr>
            <a:t>План</a:t>
          </a:r>
          <a:r>
            <a:rPr lang="ru-RU" sz="1400" i="1" dirty="0" smtClean="0">
              <a:latin typeface="+mj-lt"/>
            </a:rPr>
            <a:t>   17 381,9 тыс.руб.</a:t>
          </a:r>
        </a:p>
        <a:p>
          <a:pPr>
            <a:spcAft>
              <a:spcPts val="0"/>
            </a:spcAft>
          </a:pPr>
          <a:r>
            <a:rPr lang="ru-RU" sz="1400" b="1" i="1" dirty="0" smtClean="0">
              <a:latin typeface="+mj-lt"/>
            </a:rPr>
            <a:t>Исполнено</a:t>
          </a:r>
          <a:r>
            <a:rPr lang="ru-RU" sz="1400" i="1" dirty="0" smtClean="0">
              <a:latin typeface="+mj-lt"/>
            </a:rPr>
            <a:t>   18 215,1 тыс.руб. (104,8%)</a:t>
          </a:r>
          <a:endParaRPr lang="ru-RU" sz="1400" i="1" dirty="0">
            <a:latin typeface="+mj-lt"/>
          </a:endParaRPr>
        </a:p>
      </dgm:t>
    </dgm:pt>
    <dgm:pt modelId="{A49B43C7-1C9E-45CB-B65A-F9EF58E86462}" type="parTrans" cxnId="{7CFF6772-FD3A-47A2-87C9-3A961A15FD5F}">
      <dgm:prSet/>
      <dgm:spPr/>
      <dgm:t>
        <a:bodyPr/>
        <a:lstStyle/>
        <a:p>
          <a:endParaRPr lang="ru-RU"/>
        </a:p>
      </dgm:t>
    </dgm:pt>
    <dgm:pt modelId="{B864C659-F204-4B13-8F47-8518FEE558AC}" type="sibTrans" cxnId="{7CFF6772-FD3A-47A2-87C9-3A961A15FD5F}">
      <dgm:prSet/>
      <dgm:spPr/>
      <dgm:t>
        <a:bodyPr/>
        <a:lstStyle/>
        <a:p>
          <a:endParaRPr lang="ru-RU"/>
        </a:p>
      </dgm:t>
    </dgm:pt>
    <dgm:pt modelId="{CC73154E-BA95-4E12-93D3-77428FB59790}">
      <dgm:prSet custT="1"/>
      <dgm:spPr>
        <a:solidFill>
          <a:srgbClr val="FFFF00">
            <a:alpha val="90000"/>
          </a:srgbClr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2000" b="1" i="1" dirty="0" smtClean="0">
              <a:solidFill>
                <a:srgbClr val="FF0000"/>
              </a:solidFill>
              <a:latin typeface="+mj-lt"/>
            </a:rPr>
            <a:t>Безвозмездные поступления </a:t>
          </a:r>
        </a:p>
        <a:p>
          <a:pPr>
            <a:spcAft>
              <a:spcPts val="0"/>
            </a:spcAft>
          </a:pPr>
          <a:r>
            <a:rPr lang="ru-RU" sz="1400" b="1" i="1" dirty="0" smtClean="0">
              <a:latin typeface="+mj-lt"/>
            </a:rPr>
            <a:t>План</a:t>
          </a:r>
          <a:r>
            <a:rPr lang="ru-RU" sz="1400" i="1" dirty="0" smtClean="0">
              <a:latin typeface="+mj-lt"/>
            </a:rPr>
            <a:t>   214 346,4 тыс.руб.</a:t>
          </a:r>
        </a:p>
        <a:p>
          <a:pPr>
            <a:spcAft>
              <a:spcPts val="0"/>
            </a:spcAft>
          </a:pPr>
          <a:r>
            <a:rPr lang="ru-RU" sz="1400" b="1" i="1" dirty="0" smtClean="0">
              <a:latin typeface="+mj-lt"/>
            </a:rPr>
            <a:t>Исполнено</a:t>
          </a:r>
          <a:r>
            <a:rPr lang="ru-RU" sz="1400" i="1" dirty="0" smtClean="0">
              <a:latin typeface="+mj-lt"/>
            </a:rPr>
            <a:t>   211 863,4 тыс.руб. (98,8%)</a:t>
          </a:r>
          <a:endParaRPr lang="ru-RU" sz="1400" i="1" dirty="0">
            <a:latin typeface="+mj-lt"/>
          </a:endParaRPr>
        </a:p>
      </dgm:t>
    </dgm:pt>
    <dgm:pt modelId="{92546D06-4AAC-4B2F-B956-CF05135FC09D}" type="parTrans" cxnId="{5401A90F-70B4-40C9-8953-88EC895EA823}">
      <dgm:prSet/>
      <dgm:spPr/>
      <dgm:t>
        <a:bodyPr/>
        <a:lstStyle/>
        <a:p>
          <a:endParaRPr lang="ru-RU"/>
        </a:p>
      </dgm:t>
    </dgm:pt>
    <dgm:pt modelId="{659BA9F7-4C5E-4917-AEAC-5C3FDEC5B4FF}" type="sibTrans" cxnId="{5401A90F-70B4-40C9-8953-88EC895EA823}">
      <dgm:prSet/>
      <dgm:spPr/>
      <dgm:t>
        <a:bodyPr/>
        <a:lstStyle/>
        <a:p>
          <a:endParaRPr lang="ru-RU"/>
        </a:p>
      </dgm:t>
    </dgm:pt>
    <dgm:pt modelId="{FB1DAC21-A67A-4801-A4FC-14AC921FBF68}">
      <dgm:prSet custT="1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2000" b="1" i="1" dirty="0" smtClean="0">
              <a:solidFill>
                <a:srgbClr val="FF0000"/>
              </a:solidFill>
              <a:latin typeface="+mj-lt"/>
            </a:rPr>
            <a:t>Неналоговые доходы</a:t>
          </a:r>
        </a:p>
        <a:p>
          <a:pPr>
            <a:spcAft>
              <a:spcPts val="0"/>
            </a:spcAft>
          </a:pPr>
          <a:r>
            <a:rPr lang="ru-RU" sz="1400" b="1" i="1" dirty="0" smtClean="0">
              <a:latin typeface="+mj-lt"/>
            </a:rPr>
            <a:t>План</a:t>
          </a:r>
          <a:r>
            <a:rPr lang="ru-RU" sz="1400" i="1" dirty="0" smtClean="0">
              <a:latin typeface="+mj-lt"/>
            </a:rPr>
            <a:t>   11 083,8  тыс.руб.</a:t>
          </a:r>
        </a:p>
        <a:p>
          <a:pPr>
            <a:spcAft>
              <a:spcPts val="0"/>
            </a:spcAft>
          </a:pPr>
          <a:r>
            <a:rPr lang="ru-RU" sz="1400" b="1" i="1" dirty="0" smtClean="0">
              <a:latin typeface="+mj-lt"/>
            </a:rPr>
            <a:t>Исполнено</a:t>
          </a:r>
          <a:r>
            <a:rPr lang="ru-RU" sz="1400" i="1" dirty="0" smtClean="0">
              <a:latin typeface="+mj-lt"/>
            </a:rPr>
            <a:t>   11 077,7  тыс.руб. (99,9%)</a:t>
          </a:r>
          <a:endParaRPr lang="ru-RU" sz="1400" b="1" i="1" dirty="0" smtClean="0">
            <a:latin typeface="+mj-lt"/>
          </a:endParaRPr>
        </a:p>
      </dgm:t>
    </dgm:pt>
    <dgm:pt modelId="{FD62FBE2-C133-46D8-933A-BBF31071A4D2}" type="parTrans" cxnId="{A0E44CF5-A082-477D-BE92-2B46BE3AF0D1}">
      <dgm:prSet/>
      <dgm:spPr/>
      <dgm:t>
        <a:bodyPr/>
        <a:lstStyle/>
        <a:p>
          <a:endParaRPr lang="ru-RU"/>
        </a:p>
      </dgm:t>
    </dgm:pt>
    <dgm:pt modelId="{903CDE89-E082-4F84-923D-7A7308722E9C}" type="sibTrans" cxnId="{A0E44CF5-A082-477D-BE92-2B46BE3AF0D1}">
      <dgm:prSet/>
      <dgm:spPr/>
      <dgm:t>
        <a:bodyPr/>
        <a:lstStyle/>
        <a:p>
          <a:endParaRPr lang="ru-RU"/>
        </a:p>
      </dgm:t>
    </dgm:pt>
    <dgm:pt modelId="{AD043FC5-6194-4B86-931A-0FC399BBA4B8}" type="pres">
      <dgm:prSet presAssocID="{CEAA0F8B-0C9A-4699-8C92-D7C5F52016D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461EDF6-456F-4A14-A306-6143F7D60FAE}" type="pres">
      <dgm:prSet presAssocID="{9062C340-3929-4F0C-8BBF-731303B9893F}" presName="hierRoot1" presStyleCnt="0"/>
      <dgm:spPr/>
      <dgm:t>
        <a:bodyPr/>
        <a:lstStyle/>
        <a:p>
          <a:endParaRPr lang="ru-RU"/>
        </a:p>
      </dgm:t>
    </dgm:pt>
    <dgm:pt modelId="{C63B5556-ED88-41B0-BF9D-600AD8B9B004}" type="pres">
      <dgm:prSet presAssocID="{9062C340-3929-4F0C-8BBF-731303B9893F}" presName="composite" presStyleCnt="0"/>
      <dgm:spPr/>
      <dgm:t>
        <a:bodyPr/>
        <a:lstStyle/>
        <a:p>
          <a:endParaRPr lang="ru-RU"/>
        </a:p>
      </dgm:t>
    </dgm:pt>
    <dgm:pt modelId="{4EC9A16F-C576-4C8C-A820-BA0D14694293}" type="pres">
      <dgm:prSet presAssocID="{9062C340-3929-4F0C-8BBF-731303B9893F}" presName="background" presStyleLbl="node0" presStyleIdx="0" presStyleCnt="1"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A3C9893B-2F7A-4EB6-B8E6-8DFCB31C0D9A}" type="pres">
      <dgm:prSet presAssocID="{9062C340-3929-4F0C-8BBF-731303B9893F}" presName="text" presStyleLbl="fgAcc0" presStyleIdx="0" presStyleCnt="1" custScaleX="418512" custScaleY="114542" custLinFactNeighborX="3646" custLinFactNeighborY="-132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2735C0-EB73-4E75-8442-0852AD1DCFDC}" type="pres">
      <dgm:prSet presAssocID="{9062C340-3929-4F0C-8BBF-731303B9893F}" presName="hierChild2" presStyleCnt="0"/>
      <dgm:spPr/>
      <dgm:t>
        <a:bodyPr/>
        <a:lstStyle/>
        <a:p>
          <a:endParaRPr lang="ru-RU"/>
        </a:p>
      </dgm:t>
    </dgm:pt>
    <dgm:pt modelId="{52A27553-DCFF-4CC3-A23B-E9D6E3F6DEC3}" type="pres">
      <dgm:prSet presAssocID="{A49B43C7-1C9E-45CB-B65A-F9EF58E86462}" presName="Name10" presStyleLbl="parChTrans1D2" presStyleIdx="0" presStyleCnt="3"/>
      <dgm:spPr/>
      <dgm:t>
        <a:bodyPr/>
        <a:lstStyle/>
        <a:p>
          <a:endParaRPr lang="ru-RU"/>
        </a:p>
      </dgm:t>
    </dgm:pt>
    <dgm:pt modelId="{8DE05CBA-6E81-4F74-8392-E5315DE7F8B4}" type="pres">
      <dgm:prSet presAssocID="{91F925E2-ACC4-4437-9BF3-55AAE4C64CEB}" presName="hierRoot2" presStyleCnt="0"/>
      <dgm:spPr/>
      <dgm:t>
        <a:bodyPr/>
        <a:lstStyle/>
        <a:p>
          <a:endParaRPr lang="ru-RU"/>
        </a:p>
      </dgm:t>
    </dgm:pt>
    <dgm:pt modelId="{65A42742-908C-4516-9B43-6470257CCB3A}" type="pres">
      <dgm:prSet presAssocID="{91F925E2-ACC4-4437-9BF3-55AAE4C64CEB}" presName="composite2" presStyleCnt="0"/>
      <dgm:spPr/>
      <dgm:t>
        <a:bodyPr/>
        <a:lstStyle/>
        <a:p>
          <a:endParaRPr lang="ru-RU"/>
        </a:p>
      </dgm:t>
    </dgm:pt>
    <dgm:pt modelId="{5171123F-2049-43A4-9EE4-6B09DFCB5E11}" type="pres">
      <dgm:prSet presAssocID="{91F925E2-ACC4-4437-9BF3-55AAE4C64CEB}" presName="background2" presStyleLbl="node2" presStyleIdx="0" presStyleCnt="3"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7E88E89E-3FEE-4732-B0B9-855650804507}" type="pres">
      <dgm:prSet presAssocID="{91F925E2-ACC4-4437-9BF3-55AAE4C64CEB}" presName="text2" presStyleLbl="fgAcc2" presStyleIdx="0" presStyleCnt="3" custScaleX="232179" custScaleY="162834" custLinFactNeighborX="-471" custLinFactNeighborY="-166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A26D33-15AB-41F6-BB6A-CFBF14D99C36}" type="pres">
      <dgm:prSet presAssocID="{91F925E2-ACC4-4437-9BF3-55AAE4C64CEB}" presName="hierChild3" presStyleCnt="0"/>
      <dgm:spPr/>
      <dgm:t>
        <a:bodyPr/>
        <a:lstStyle/>
        <a:p>
          <a:endParaRPr lang="ru-RU"/>
        </a:p>
      </dgm:t>
    </dgm:pt>
    <dgm:pt modelId="{CB36D53E-BB3A-4E43-8786-ED58C480ADA6}" type="pres">
      <dgm:prSet presAssocID="{FD62FBE2-C133-46D8-933A-BBF31071A4D2}" presName="Name10" presStyleLbl="parChTrans1D2" presStyleIdx="1" presStyleCnt="3"/>
      <dgm:spPr/>
      <dgm:t>
        <a:bodyPr/>
        <a:lstStyle/>
        <a:p>
          <a:endParaRPr lang="ru-RU"/>
        </a:p>
      </dgm:t>
    </dgm:pt>
    <dgm:pt modelId="{5E16DB44-70AF-4425-BD16-385512A67AD7}" type="pres">
      <dgm:prSet presAssocID="{FB1DAC21-A67A-4801-A4FC-14AC921FBF68}" presName="hierRoot2" presStyleCnt="0"/>
      <dgm:spPr/>
    </dgm:pt>
    <dgm:pt modelId="{BC773561-8734-4B2D-9469-B87C6F18D8CA}" type="pres">
      <dgm:prSet presAssocID="{FB1DAC21-A67A-4801-A4FC-14AC921FBF68}" presName="composite2" presStyleCnt="0"/>
      <dgm:spPr/>
    </dgm:pt>
    <dgm:pt modelId="{DA0BDC3F-CF2E-4564-8055-DB4122010DF6}" type="pres">
      <dgm:prSet presAssocID="{FB1DAC21-A67A-4801-A4FC-14AC921FBF68}" presName="background2" presStyleLbl="node2" presStyleIdx="1" presStyleCnt="3"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5FBA66A9-97E3-465E-9D6D-0C6E1DD6EE14}" type="pres">
      <dgm:prSet presAssocID="{FB1DAC21-A67A-4801-A4FC-14AC921FBF68}" presName="text2" presStyleLbl="fgAcc2" presStyleIdx="1" presStyleCnt="3" custScaleX="224361" custScaleY="162799" custLinFactNeighborX="1875" custLinFactNeighborY="-128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E4D573-5143-4506-98CC-660B3A8AEB69}" type="pres">
      <dgm:prSet presAssocID="{FB1DAC21-A67A-4801-A4FC-14AC921FBF68}" presName="hierChild3" presStyleCnt="0"/>
      <dgm:spPr/>
    </dgm:pt>
    <dgm:pt modelId="{17414344-E820-43AE-ACA3-71237DD8AF4E}" type="pres">
      <dgm:prSet presAssocID="{92546D06-4AAC-4B2F-B956-CF05135FC09D}" presName="Name10" presStyleLbl="parChTrans1D2" presStyleIdx="2" presStyleCnt="3"/>
      <dgm:spPr/>
      <dgm:t>
        <a:bodyPr/>
        <a:lstStyle/>
        <a:p>
          <a:endParaRPr lang="ru-RU"/>
        </a:p>
      </dgm:t>
    </dgm:pt>
    <dgm:pt modelId="{371BA86D-2C56-4622-A221-B2982B7C1D41}" type="pres">
      <dgm:prSet presAssocID="{CC73154E-BA95-4E12-93D3-77428FB59790}" presName="hierRoot2" presStyleCnt="0"/>
      <dgm:spPr/>
      <dgm:t>
        <a:bodyPr/>
        <a:lstStyle/>
        <a:p>
          <a:endParaRPr lang="ru-RU"/>
        </a:p>
      </dgm:t>
    </dgm:pt>
    <dgm:pt modelId="{6A8B4CC4-F190-4531-A6E6-4990E5451A59}" type="pres">
      <dgm:prSet presAssocID="{CC73154E-BA95-4E12-93D3-77428FB59790}" presName="composite2" presStyleCnt="0"/>
      <dgm:spPr/>
      <dgm:t>
        <a:bodyPr/>
        <a:lstStyle/>
        <a:p>
          <a:endParaRPr lang="ru-RU"/>
        </a:p>
      </dgm:t>
    </dgm:pt>
    <dgm:pt modelId="{E833DC16-6AC5-43A9-B231-7ED50DD8F03A}" type="pres">
      <dgm:prSet presAssocID="{CC73154E-BA95-4E12-93D3-77428FB59790}" presName="background2" presStyleLbl="node2" presStyleIdx="2" presStyleCnt="3"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4AD19F2E-33DE-4F0F-B113-E805665E611B}" type="pres">
      <dgm:prSet presAssocID="{CC73154E-BA95-4E12-93D3-77428FB59790}" presName="text2" presStyleLbl="fgAcc2" presStyleIdx="2" presStyleCnt="3" custScaleX="231826" custScaleY="165936" custLinFactNeighborX="45447" custLinFactNeighborY="-128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1DAAAC-FCC5-42CD-890A-5BA49FD132FA}" type="pres">
      <dgm:prSet presAssocID="{CC73154E-BA95-4E12-93D3-77428FB59790}" presName="hierChild3" presStyleCnt="0"/>
      <dgm:spPr/>
      <dgm:t>
        <a:bodyPr/>
        <a:lstStyle/>
        <a:p>
          <a:endParaRPr lang="ru-RU"/>
        </a:p>
      </dgm:t>
    </dgm:pt>
  </dgm:ptLst>
  <dgm:cxnLst>
    <dgm:cxn modelId="{4701A8B0-DA1B-4356-8BE3-21D8B29C627B}" type="presOf" srcId="{92546D06-4AAC-4B2F-B956-CF05135FC09D}" destId="{17414344-E820-43AE-ACA3-71237DD8AF4E}" srcOrd="0" destOrd="0" presId="urn:microsoft.com/office/officeart/2005/8/layout/hierarchy1"/>
    <dgm:cxn modelId="{09602E34-9A64-4817-BE17-BE062B0751A6}" type="presOf" srcId="{CC73154E-BA95-4E12-93D3-77428FB59790}" destId="{4AD19F2E-33DE-4F0F-B113-E805665E611B}" srcOrd="0" destOrd="0" presId="urn:microsoft.com/office/officeart/2005/8/layout/hierarchy1"/>
    <dgm:cxn modelId="{1F99EF81-DFC3-4D76-860E-4CF33FB0D9C1}" srcId="{CEAA0F8B-0C9A-4699-8C92-D7C5F52016D2}" destId="{9062C340-3929-4F0C-8BBF-731303B9893F}" srcOrd="0" destOrd="0" parTransId="{BE2F92B2-3080-4640-88EF-5200C1DA4462}" sibTransId="{FE62D984-2553-499E-BC16-E3A870BD91A9}"/>
    <dgm:cxn modelId="{9B346381-E9B1-484A-927D-7202168C5AA6}" type="presOf" srcId="{9062C340-3929-4F0C-8BBF-731303B9893F}" destId="{A3C9893B-2F7A-4EB6-B8E6-8DFCB31C0D9A}" srcOrd="0" destOrd="0" presId="urn:microsoft.com/office/officeart/2005/8/layout/hierarchy1"/>
    <dgm:cxn modelId="{7CFF6772-FD3A-47A2-87C9-3A961A15FD5F}" srcId="{9062C340-3929-4F0C-8BBF-731303B9893F}" destId="{91F925E2-ACC4-4437-9BF3-55AAE4C64CEB}" srcOrd="0" destOrd="0" parTransId="{A49B43C7-1C9E-45CB-B65A-F9EF58E86462}" sibTransId="{B864C659-F204-4B13-8F47-8518FEE558AC}"/>
    <dgm:cxn modelId="{3382EC26-2ADE-40DF-ADDF-B5F18C23A526}" type="presOf" srcId="{91F925E2-ACC4-4437-9BF3-55AAE4C64CEB}" destId="{7E88E89E-3FEE-4732-B0B9-855650804507}" srcOrd="0" destOrd="0" presId="urn:microsoft.com/office/officeart/2005/8/layout/hierarchy1"/>
    <dgm:cxn modelId="{43C03820-19AC-4FA7-940F-93115B3305F6}" type="presOf" srcId="{FD62FBE2-C133-46D8-933A-BBF31071A4D2}" destId="{CB36D53E-BB3A-4E43-8786-ED58C480ADA6}" srcOrd="0" destOrd="0" presId="urn:microsoft.com/office/officeart/2005/8/layout/hierarchy1"/>
    <dgm:cxn modelId="{146832D5-0060-4506-8A45-9416E692DF43}" type="presOf" srcId="{CEAA0F8B-0C9A-4699-8C92-D7C5F52016D2}" destId="{AD043FC5-6194-4B86-931A-0FC399BBA4B8}" srcOrd="0" destOrd="0" presId="urn:microsoft.com/office/officeart/2005/8/layout/hierarchy1"/>
    <dgm:cxn modelId="{DB454B12-5A8C-4F1A-9E61-46B401075C27}" type="presOf" srcId="{FB1DAC21-A67A-4801-A4FC-14AC921FBF68}" destId="{5FBA66A9-97E3-465E-9D6D-0C6E1DD6EE14}" srcOrd="0" destOrd="0" presId="urn:microsoft.com/office/officeart/2005/8/layout/hierarchy1"/>
    <dgm:cxn modelId="{A0E44CF5-A082-477D-BE92-2B46BE3AF0D1}" srcId="{9062C340-3929-4F0C-8BBF-731303B9893F}" destId="{FB1DAC21-A67A-4801-A4FC-14AC921FBF68}" srcOrd="1" destOrd="0" parTransId="{FD62FBE2-C133-46D8-933A-BBF31071A4D2}" sibTransId="{903CDE89-E082-4F84-923D-7A7308722E9C}"/>
    <dgm:cxn modelId="{84C698AF-A87A-44AD-98FA-B8E934702608}" type="presOf" srcId="{A49B43C7-1C9E-45CB-B65A-F9EF58E86462}" destId="{52A27553-DCFF-4CC3-A23B-E9D6E3F6DEC3}" srcOrd="0" destOrd="0" presId="urn:microsoft.com/office/officeart/2005/8/layout/hierarchy1"/>
    <dgm:cxn modelId="{5401A90F-70B4-40C9-8953-88EC895EA823}" srcId="{9062C340-3929-4F0C-8BBF-731303B9893F}" destId="{CC73154E-BA95-4E12-93D3-77428FB59790}" srcOrd="2" destOrd="0" parTransId="{92546D06-4AAC-4B2F-B956-CF05135FC09D}" sibTransId="{659BA9F7-4C5E-4917-AEAC-5C3FDEC5B4FF}"/>
    <dgm:cxn modelId="{285B9E11-F5ED-4BB6-BEB6-AE15E6A9AC58}" type="presParOf" srcId="{AD043FC5-6194-4B86-931A-0FC399BBA4B8}" destId="{B461EDF6-456F-4A14-A306-6143F7D60FAE}" srcOrd="0" destOrd="0" presId="urn:microsoft.com/office/officeart/2005/8/layout/hierarchy1"/>
    <dgm:cxn modelId="{2A8ED336-8992-4BAC-9E57-20A05F35607E}" type="presParOf" srcId="{B461EDF6-456F-4A14-A306-6143F7D60FAE}" destId="{C63B5556-ED88-41B0-BF9D-600AD8B9B004}" srcOrd="0" destOrd="0" presId="urn:microsoft.com/office/officeart/2005/8/layout/hierarchy1"/>
    <dgm:cxn modelId="{72F9E049-A08C-4ECA-8D4D-8BF46249A95E}" type="presParOf" srcId="{C63B5556-ED88-41B0-BF9D-600AD8B9B004}" destId="{4EC9A16F-C576-4C8C-A820-BA0D14694293}" srcOrd="0" destOrd="0" presId="urn:microsoft.com/office/officeart/2005/8/layout/hierarchy1"/>
    <dgm:cxn modelId="{87216B17-1D5C-4475-A88B-F258C625A67D}" type="presParOf" srcId="{C63B5556-ED88-41B0-BF9D-600AD8B9B004}" destId="{A3C9893B-2F7A-4EB6-B8E6-8DFCB31C0D9A}" srcOrd="1" destOrd="0" presId="urn:microsoft.com/office/officeart/2005/8/layout/hierarchy1"/>
    <dgm:cxn modelId="{C9813CEE-AEFF-49FC-BC82-538A26C1C793}" type="presParOf" srcId="{B461EDF6-456F-4A14-A306-6143F7D60FAE}" destId="{372735C0-EB73-4E75-8442-0852AD1DCFDC}" srcOrd="1" destOrd="0" presId="urn:microsoft.com/office/officeart/2005/8/layout/hierarchy1"/>
    <dgm:cxn modelId="{A6C4D3CC-F219-4286-9720-5F3ABF09B1B3}" type="presParOf" srcId="{372735C0-EB73-4E75-8442-0852AD1DCFDC}" destId="{52A27553-DCFF-4CC3-A23B-E9D6E3F6DEC3}" srcOrd="0" destOrd="0" presId="urn:microsoft.com/office/officeart/2005/8/layout/hierarchy1"/>
    <dgm:cxn modelId="{8FCF4138-E8C9-4420-8AED-6A9411248831}" type="presParOf" srcId="{372735C0-EB73-4E75-8442-0852AD1DCFDC}" destId="{8DE05CBA-6E81-4F74-8392-E5315DE7F8B4}" srcOrd="1" destOrd="0" presId="urn:microsoft.com/office/officeart/2005/8/layout/hierarchy1"/>
    <dgm:cxn modelId="{B5791EF3-B90F-4C51-A43F-66672423CC27}" type="presParOf" srcId="{8DE05CBA-6E81-4F74-8392-E5315DE7F8B4}" destId="{65A42742-908C-4516-9B43-6470257CCB3A}" srcOrd="0" destOrd="0" presId="urn:microsoft.com/office/officeart/2005/8/layout/hierarchy1"/>
    <dgm:cxn modelId="{3897F854-1180-4C54-8968-3D4F41B84775}" type="presParOf" srcId="{65A42742-908C-4516-9B43-6470257CCB3A}" destId="{5171123F-2049-43A4-9EE4-6B09DFCB5E11}" srcOrd="0" destOrd="0" presId="urn:microsoft.com/office/officeart/2005/8/layout/hierarchy1"/>
    <dgm:cxn modelId="{7204B3B0-3466-4C20-9E1D-854598984DEB}" type="presParOf" srcId="{65A42742-908C-4516-9B43-6470257CCB3A}" destId="{7E88E89E-3FEE-4732-B0B9-855650804507}" srcOrd="1" destOrd="0" presId="urn:microsoft.com/office/officeart/2005/8/layout/hierarchy1"/>
    <dgm:cxn modelId="{B857AD27-716A-4EC8-AAFC-276BACC8C9CC}" type="presParOf" srcId="{8DE05CBA-6E81-4F74-8392-E5315DE7F8B4}" destId="{83A26D33-15AB-41F6-BB6A-CFBF14D99C36}" srcOrd="1" destOrd="0" presId="urn:microsoft.com/office/officeart/2005/8/layout/hierarchy1"/>
    <dgm:cxn modelId="{8BA9A6D1-AB3E-4E67-91E4-4CED5609CEFC}" type="presParOf" srcId="{372735C0-EB73-4E75-8442-0852AD1DCFDC}" destId="{CB36D53E-BB3A-4E43-8786-ED58C480ADA6}" srcOrd="2" destOrd="0" presId="urn:microsoft.com/office/officeart/2005/8/layout/hierarchy1"/>
    <dgm:cxn modelId="{CC268E2A-D015-4E77-A378-902E9928CC20}" type="presParOf" srcId="{372735C0-EB73-4E75-8442-0852AD1DCFDC}" destId="{5E16DB44-70AF-4425-BD16-385512A67AD7}" srcOrd="3" destOrd="0" presId="urn:microsoft.com/office/officeart/2005/8/layout/hierarchy1"/>
    <dgm:cxn modelId="{CCBB9BAF-E49D-4B9B-9B38-E1242078BB75}" type="presParOf" srcId="{5E16DB44-70AF-4425-BD16-385512A67AD7}" destId="{BC773561-8734-4B2D-9469-B87C6F18D8CA}" srcOrd="0" destOrd="0" presId="urn:microsoft.com/office/officeart/2005/8/layout/hierarchy1"/>
    <dgm:cxn modelId="{B1C6BB77-B0A8-47C4-9106-E711D9E07D6A}" type="presParOf" srcId="{BC773561-8734-4B2D-9469-B87C6F18D8CA}" destId="{DA0BDC3F-CF2E-4564-8055-DB4122010DF6}" srcOrd="0" destOrd="0" presId="urn:microsoft.com/office/officeart/2005/8/layout/hierarchy1"/>
    <dgm:cxn modelId="{0E34B170-4438-4744-9D84-10B3C33DBD91}" type="presParOf" srcId="{BC773561-8734-4B2D-9469-B87C6F18D8CA}" destId="{5FBA66A9-97E3-465E-9D6D-0C6E1DD6EE14}" srcOrd="1" destOrd="0" presId="urn:microsoft.com/office/officeart/2005/8/layout/hierarchy1"/>
    <dgm:cxn modelId="{AE4D1421-9CDE-4427-B414-9F8CC34C29FC}" type="presParOf" srcId="{5E16DB44-70AF-4425-BD16-385512A67AD7}" destId="{90E4D573-5143-4506-98CC-660B3A8AEB69}" srcOrd="1" destOrd="0" presId="urn:microsoft.com/office/officeart/2005/8/layout/hierarchy1"/>
    <dgm:cxn modelId="{B631AB4B-9118-45FE-94EF-6F26402DD9BA}" type="presParOf" srcId="{372735C0-EB73-4E75-8442-0852AD1DCFDC}" destId="{17414344-E820-43AE-ACA3-71237DD8AF4E}" srcOrd="4" destOrd="0" presId="urn:microsoft.com/office/officeart/2005/8/layout/hierarchy1"/>
    <dgm:cxn modelId="{DF1DF1A6-1012-46EC-9104-CC1BFEBB2795}" type="presParOf" srcId="{372735C0-EB73-4E75-8442-0852AD1DCFDC}" destId="{371BA86D-2C56-4622-A221-B2982B7C1D41}" srcOrd="5" destOrd="0" presId="urn:microsoft.com/office/officeart/2005/8/layout/hierarchy1"/>
    <dgm:cxn modelId="{AF6209A2-F7CC-4387-9C7C-1097ECAC1790}" type="presParOf" srcId="{371BA86D-2C56-4622-A221-B2982B7C1D41}" destId="{6A8B4CC4-F190-4531-A6E6-4990E5451A59}" srcOrd="0" destOrd="0" presId="urn:microsoft.com/office/officeart/2005/8/layout/hierarchy1"/>
    <dgm:cxn modelId="{79EC4CE3-2A58-4C15-897F-E2B7E93EE97A}" type="presParOf" srcId="{6A8B4CC4-F190-4531-A6E6-4990E5451A59}" destId="{E833DC16-6AC5-43A9-B231-7ED50DD8F03A}" srcOrd="0" destOrd="0" presId="urn:microsoft.com/office/officeart/2005/8/layout/hierarchy1"/>
    <dgm:cxn modelId="{DDD035C3-4E0F-41FC-A7DB-CFA5DA67514F}" type="presParOf" srcId="{6A8B4CC4-F190-4531-A6E6-4990E5451A59}" destId="{4AD19F2E-33DE-4F0F-B113-E805665E611B}" srcOrd="1" destOrd="0" presId="urn:microsoft.com/office/officeart/2005/8/layout/hierarchy1"/>
    <dgm:cxn modelId="{8BBF59FD-D78A-422D-99DD-CA44F11886D7}" type="presParOf" srcId="{371BA86D-2C56-4622-A221-B2982B7C1D41}" destId="{721DAAAC-FCC5-42CD-890A-5BA49FD132F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E679E17-3E7D-42B5-94B4-BB4627A7E99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6CB0E6-8699-4C54-947A-914EBAAFBB96}">
      <dgm:prSet phldrT="[Текст]" custT="1"/>
      <dgm:spPr>
        <a:ln w="9525">
          <a:solidFill>
            <a:schemeClr val="tx1"/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ru-RU" sz="1800" b="1" i="1" dirty="0" smtClean="0">
              <a:solidFill>
                <a:srgbClr val="FF0000"/>
              </a:solidFill>
              <a:latin typeface="+mj-lt"/>
            </a:rPr>
            <a:t>Благоустройство общественной территории </a:t>
          </a:r>
        </a:p>
        <a:p>
          <a:pPr>
            <a:spcAft>
              <a:spcPts val="0"/>
            </a:spcAft>
          </a:pPr>
          <a:r>
            <a:rPr lang="ru-RU" sz="1800" b="1" i="1" dirty="0" smtClean="0">
              <a:solidFill>
                <a:srgbClr val="FF0000"/>
              </a:solidFill>
              <a:latin typeface="+mj-lt"/>
            </a:rPr>
            <a:t>сквер «Аллея Любви»</a:t>
          </a:r>
        </a:p>
        <a:p>
          <a:pPr>
            <a:spcAft>
              <a:spcPts val="0"/>
            </a:spcAft>
          </a:pPr>
          <a:r>
            <a:rPr lang="ru-RU" sz="1400" b="1" i="1" dirty="0" smtClean="0">
              <a:latin typeface="+mj-lt"/>
            </a:rPr>
            <a:t>План</a:t>
          </a:r>
          <a:r>
            <a:rPr lang="ru-RU" sz="1400" i="1" dirty="0" smtClean="0">
              <a:latin typeface="+mj-lt"/>
            </a:rPr>
            <a:t>   2 372,7 тыс.руб.</a:t>
          </a:r>
        </a:p>
        <a:p>
          <a:pPr>
            <a:spcAft>
              <a:spcPts val="0"/>
            </a:spcAft>
          </a:pPr>
          <a:r>
            <a:rPr lang="ru-RU" sz="1400" b="1" i="1" dirty="0" smtClean="0">
              <a:latin typeface="+mj-lt"/>
            </a:rPr>
            <a:t>Исполнено</a:t>
          </a:r>
          <a:r>
            <a:rPr lang="ru-RU" sz="1400" i="1" dirty="0" smtClean="0">
              <a:latin typeface="+mj-lt"/>
            </a:rPr>
            <a:t>   2 372,7 тыс.руб. </a:t>
          </a:r>
          <a:r>
            <a:rPr lang="ru-RU" sz="1400" i="1" dirty="0" smtClean="0">
              <a:solidFill>
                <a:schemeClr val="tx1"/>
              </a:solidFill>
              <a:latin typeface="+mj-lt"/>
            </a:rPr>
            <a:t>(100,0%)</a:t>
          </a:r>
        </a:p>
      </dgm:t>
    </dgm:pt>
    <dgm:pt modelId="{EC7E6A49-0FFF-4C48-A957-7C6E56B16412}" type="parTrans" cxnId="{753685DD-0ABC-4B08-B129-CDFEEE30172A}">
      <dgm:prSet/>
      <dgm:spPr/>
      <dgm:t>
        <a:bodyPr/>
        <a:lstStyle/>
        <a:p>
          <a:endParaRPr lang="ru-RU"/>
        </a:p>
      </dgm:t>
    </dgm:pt>
    <dgm:pt modelId="{A22CAA0A-3A56-47EF-A669-8F5D4F52A1AA}" type="sibTrans" cxnId="{753685DD-0ABC-4B08-B129-CDFEEE30172A}">
      <dgm:prSet/>
      <dgm:spPr/>
      <dgm:t>
        <a:bodyPr/>
        <a:lstStyle/>
        <a:p>
          <a:endParaRPr lang="ru-RU"/>
        </a:p>
      </dgm:t>
    </dgm:pt>
    <dgm:pt modelId="{A3251C3E-4FB2-4038-BE3D-BB926E39EA42}" type="pres">
      <dgm:prSet presAssocID="{6E679E17-3E7D-42B5-94B4-BB4627A7E99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B4A5365-FBAD-4A57-AB3D-3AED02F658EB}" type="pres">
      <dgm:prSet presAssocID="{556CB0E6-8699-4C54-947A-914EBAAFBB96}" presName="hierRoot1" presStyleCnt="0"/>
      <dgm:spPr/>
    </dgm:pt>
    <dgm:pt modelId="{29ACC958-C1A6-4304-A8F8-6BD2EA3F0AF6}" type="pres">
      <dgm:prSet presAssocID="{556CB0E6-8699-4C54-947A-914EBAAFBB96}" presName="composite" presStyleCnt="0"/>
      <dgm:spPr/>
    </dgm:pt>
    <dgm:pt modelId="{8E755AC3-4839-467D-AFA2-F67701E5DB70}" type="pres">
      <dgm:prSet presAssocID="{556CB0E6-8699-4C54-947A-914EBAAFBB96}" presName="background" presStyleLbl="node0" presStyleIdx="0" presStyleCnt="1"/>
      <dgm:spPr>
        <a:solidFill>
          <a:schemeClr val="accent3"/>
        </a:solidFill>
        <a:ln w="9525"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723E7940-4E65-427F-8922-ABAEDF018272}" type="pres">
      <dgm:prSet presAssocID="{556CB0E6-8699-4C54-947A-914EBAAFBB96}" presName="text" presStyleLbl="fgAcc0" presStyleIdx="0" presStyleCnt="1" custScaleX="285467" custScaleY="68764" custLinFactNeighborX="-2485" custLinFactNeighborY="-34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E1A458-D80C-4437-B3F9-1E066A0309B8}" type="pres">
      <dgm:prSet presAssocID="{556CB0E6-8699-4C54-947A-914EBAAFBB96}" presName="hierChild2" presStyleCnt="0"/>
      <dgm:spPr/>
    </dgm:pt>
  </dgm:ptLst>
  <dgm:cxnLst>
    <dgm:cxn modelId="{B70E4A5F-0046-43F7-B531-816A827D5F3C}" type="presOf" srcId="{556CB0E6-8699-4C54-947A-914EBAAFBB96}" destId="{723E7940-4E65-427F-8922-ABAEDF018272}" srcOrd="0" destOrd="0" presId="urn:microsoft.com/office/officeart/2005/8/layout/hierarchy1"/>
    <dgm:cxn modelId="{284CC463-46E4-4098-B894-0AC41544146E}" type="presOf" srcId="{6E679E17-3E7D-42B5-94B4-BB4627A7E994}" destId="{A3251C3E-4FB2-4038-BE3D-BB926E39EA42}" srcOrd="0" destOrd="0" presId="urn:microsoft.com/office/officeart/2005/8/layout/hierarchy1"/>
    <dgm:cxn modelId="{753685DD-0ABC-4B08-B129-CDFEEE30172A}" srcId="{6E679E17-3E7D-42B5-94B4-BB4627A7E994}" destId="{556CB0E6-8699-4C54-947A-914EBAAFBB96}" srcOrd="0" destOrd="0" parTransId="{EC7E6A49-0FFF-4C48-A957-7C6E56B16412}" sibTransId="{A22CAA0A-3A56-47EF-A669-8F5D4F52A1AA}"/>
    <dgm:cxn modelId="{255EFDD4-4B98-49AE-8353-F05601FD1D15}" type="presParOf" srcId="{A3251C3E-4FB2-4038-BE3D-BB926E39EA42}" destId="{EB4A5365-FBAD-4A57-AB3D-3AED02F658EB}" srcOrd="0" destOrd="0" presId="urn:microsoft.com/office/officeart/2005/8/layout/hierarchy1"/>
    <dgm:cxn modelId="{3D5021AE-C4E9-419F-8737-B8E72CC73247}" type="presParOf" srcId="{EB4A5365-FBAD-4A57-AB3D-3AED02F658EB}" destId="{29ACC958-C1A6-4304-A8F8-6BD2EA3F0AF6}" srcOrd="0" destOrd="0" presId="urn:microsoft.com/office/officeart/2005/8/layout/hierarchy1"/>
    <dgm:cxn modelId="{D85A89FA-C7DC-4262-ABE3-007F0D3C98F3}" type="presParOf" srcId="{29ACC958-C1A6-4304-A8F8-6BD2EA3F0AF6}" destId="{8E755AC3-4839-467D-AFA2-F67701E5DB70}" srcOrd="0" destOrd="0" presId="urn:microsoft.com/office/officeart/2005/8/layout/hierarchy1"/>
    <dgm:cxn modelId="{A32DC886-F1B4-4D9A-95F4-A9BDCACEB091}" type="presParOf" srcId="{29ACC958-C1A6-4304-A8F8-6BD2EA3F0AF6}" destId="{723E7940-4E65-427F-8922-ABAEDF018272}" srcOrd="1" destOrd="0" presId="urn:microsoft.com/office/officeart/2005/8/layout/hierarchy1"/>
    <dgm:cxn modelId="{7C1BEBE1-090E-4038-ACDF-E6AFDFB03063}" type="presParOf" srcId="{EB4A5365-FBAD-4A57-AB3D-3AED02F658EB}" destId="{65E1A458-D80C-4437-B3F9-1E066A0309B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E679E17-3E7D-42B5-94B4-BB4627A7E99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6CB0E6-8699-4C54-947A-914EBAAFBB96}">
      <dgm:prSet phldrT="[Текст]" custT="1"/>
      <dgm:spPr>
        <a:ln w="9525">
          <a:solidFill>
            <a:schemeClr val="tx1"/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ru-RU" sz="1800" b="1" i="1" dirty="0" smtClean="0">
              <a:solidFill>
                <a:srgbClr val="FF0000"/>
              </a:solidFill>
              <a:latin typeface="+mj-lt"/>
            </a:rPr>
            <a:t>Благоустройство дворовой территории </a:t>
          </a:r>
        </a:p>
        <a:p>
          <a:pPr>
            <a:spcAft>
              <a:spcPts val="0"/>
            </a:spcAft>
          </a:pPr>
          <a:r>
            <a:rPr lang="ru-RU" sz="1800" b="1" i="1" dirty="0" smtClean="0">
              <a:solidFill>
                <a:srgbClr val="FF0000"/>
              </a:solidFill>
              <a:latin typeface="+mj-lt"/>
            </a:rPr>
            <a:t>по адресу: Красноярский край, п. Кедровый, </a:t>
          </a:r>
        </a:p>
        <a:p>
          <a:pPr>
            <a:spcAft>
              <a:spcPts val="0"/>
            </a:spcAft>
          </a:pPr>
          <a:r>
            <a:rPr lang="ru-RU" sz="1800" b="1" i="1" dirty="0" smtClean="0">
              <a:solidFill>
                <a:srgbClr val="FF0000"/>
              </a:solidFill>
              <a:latin typeface="+mj-lt"/>
            </a:rPr>
            <a:t>ул. Мира, д. 5, ул. Мира, д. 7</a:t>
          </a:r>
        </a:p>
        <a:p>
          <a:pPr>
            <a:spcAft>
              <a:spcPts val="0"/>
            </a:spcAft>
          </a:pPr>
          <a:r>
            <a:rPr lang="ru-RU" sz="1400" b="1" i="1" dirty="0" smtClean="0">
              <a:latin typeface="+mj-lt"/>
            </a:rPr>
            <a:t>План</a:t>
          </a:r>
          <a:r>
            <a:rPr lang="ru-RU" sz="1400" i="1" dirty="0" smtClean="0">
              <a:latin typeface="+mj-lt"/>
            </a:rPr>
            <a:t>   1 037,6 тыс.руб.</a:t>
          </a:r>
        </a:p>
        <a:p>
          <a:pPr>
            <a:spcAft>
              <a:spcPts val="0"/>
            </a:spcAft>
          </a:pPr>
          <a:r>
            <a:rPr lang="ru-RU" sz="1400" b="1" i="1" dirty="0" smtClean="0">
              <a:latin typeface="+mj-lt"/>
            </a:rPr>
            <a:t>Исполнено</a:t>
          </a:r>
          <a:r>
            <a:rPr lang="ru-RU" sz="1400" i="1" dirty="0" smtClean="0">
              <a:latin typeface="+mj-lt"/>
            </a:rPr>
            <a:t>   1 037,6 тыс.руб. </a:t>
          </a:r>
          <a:r>
            <a:rPr lang="ru-RU" sz="1400" i="1" dirty="0" smtClean="0">
              <a:solidFill>
                <a:schemeClr val="tx1"/>
              </a:solidFill>
              <a:latin typeface="+mj-lt"/>
            </a:rPr>
            <a:t>(100,0%)</a:t>
          </a:r>
        </a:p>
      </dgm:t>
    </dgm:pt>
    <dgm:pt modelId="{EC7E6A49-0FFF-4C48-A957-7C6E56B16412}" type="parTrans" cxnId="{753685DD-0ABC-4B08-B129-CDFEEE30172A}">
      <dgm:prSet/>
      <dgm:spPr/>
      <dgm:t>
        <a:bodyPr/>
        <a:lstStyle/>
        <a:p>
          <a:endParaRPr lang="ru-RU"/>
        </a:p>
      </dgm:t>
    </dgm:pt>
    <dgm:pt modelId="{A22CAA0A-3A56-47EF-A669-8F5D4F52A1AA}" type="sibTrans" cxnId="{753685DD-0ABC-4B08-B129-CDFEEE30172A}">
      <dgm:prSet/>
      <dgm:spPr/>
      <dgm:t>
        <a:bodyPr/>
        <a:lstStyle/>
        <a:p>
          <a:endParaRPr lang="ru-RU"/>
        </a:p>
      </dgm:t>
    </dgm:pt>
    <dgm:pt modelId="{A3251C3E-4FB2-4038-BE3D-BB926E39EA42}" type="pres">
      <dgm:prSet presAssocID="{6E679E17-3E7D-42B5-94B4-BB4627A7E99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B4A5365-FBAD-4A57-AB3D-3AED02F658EB}" type="pres">
      <dgm:prSet presAssocID="{556CB0E6-8699-4C54-947A-914EBAAFBB96}" presName="hierRoot1" presStyleCnt="0"/>
      <dgm:spPr/>
    </dgm:pt>
    <dgm:pt modelId="{29ACC958-C1A6-4304-A8F8-6BD2EA3F0AF6}" type="pres">
      <dgm:prSet presAssocID="{556CB0E6-8699-4C54-947A-914EBAAFBB96}" presName="composite" presStyleCnt="0"/>
      <dgm:spPr/>
    </dgm:pt>
    <dgm:pt modelId="{8E755AC3-4839-467D-AFA2-F67701E5DB70}" type="pres">
      <dgm:prSet presAssocID="{556CB0E6-8699-4C54-947A-914EBAAFBB96}" presName="background" presStyleLbl="node0" presStyleIdx="0" presStyleCnt="1"/>
      <dgm:spPr>
        <a:solidFill>
          <a:schemeClr val="accent3"/>
        </a:solidFill>
        <a:ln w="9525"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723E7940-4E65-427F-8922-ABAEDF018272}" type="pres">
      <dgm:prSet presAssocID="{556CB0E6-8699-4C54-947A-914EBAAFBB96}" presName="text" presStyleLbl="fgAcc0" presStyleIdx="0" presStyleCnt="1" custScaleX="285467" custScaleY="68764" custLinFactNeighborX="-2485" custLinFactNeighborY="-34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E1A458-D80C-4437-B3F9-1E066A0309B8}" type="pres">
      <dgm:prSet presAssocID="{556CB0E6-8699-4C54-947A-914EBAAFBB96}" presName="hierChild2" presStyleCnt="0"/>
      <dgm:spPr/>
    </dgm:pt>
  </dgm:ptLst>
  <dgm:cxnLst>
    <dgm:cxn modelId="{7C1163BD-713B-41CF-B0F1-130E8BA08032}" type="presOf" srcId="{6E679E17-3E7D-42B5-94B4-BB4627A7E994}" destId="{A3251C3E-4FB2-4038-BE3D-BB926E39EA42}" srcOrd="0" destOrd="0" presId="urn:microsoft.com/office/officeart/2005/8/layout/hierarchy1"/>
    <dgm:cxn modelId="{753685DD-0ABC-4B08-B129-CDFEEE30172A}" srcId="{6E679E17-3E7D-42B5-94B4-BB4627A7E994}" destId="{556CB0E6-8699-4C54-947A-914EBAAFBB96}" srcOrd="0" destOrd="0" parTransId="{EC7E6A49-0FFF-4C48-A957-7C6E56B16412}" sibTransId="{A22CAA0A-3A56-47EF-A669-8F5D4F52A1AA}"/>
    <dgm:cxn modelId="{4723AA82-12B0-4D37-A63E-AE3A1895B8E6}" type="presOf" srcId="{556CB0E6-8699-4C54-947A-914EBAAFBB96}" destId="{723E7940-4E65-427F-8922-ABAEDF018272}" srcOrd="0" destOrd="0" presId="urn:microsoft.com/office/officeart/2005/8/layout/hierarchy1"/>
    <dgm:cxn modelId="{68AC8748-98C3-48D3-AA2F-E52FA9FDB6F0}" type="presParOf" srcId="{A3251C3E-4FB2-4038-BE3D-BB926E39EA42}" destId="{EB4A5365-FBAD-4A57-AB3D-3AED02F658EB}" srcOrd="0" destOrd="0" presId="urn:microsoft.com/office/officeart/2005/8/layout/hierarchy1"/>
    <dgm:cxn modelId="{4C9011EF-B354-4C3C-9E6F-24E66D09C48B}" type="presParOf" srcId="{EB4A5365-FBAD-4A57-AB3D-3AED02F658EB}" destId="{29ACC958-C1A6-4304-A8F8-6BD2EA3F0AF6}" srcOrd="0" destOrd="0" presId="urn:microsoft.com/office/officeart/2005/8/layout/hierarchy1"/>
    <dgm:cxn modelId="{8F356332-CF59-43B6-BAB8-B94FB7A8AEDC}" type="presParOf" srcId="{29ACC958-C1A6-4304-A8F8-6BD2EA3F0AF6}" destId="{8E755AC3-4839-467D-AFA2-F67701E5DB70}" srcOrd="0" destOrd="0" presId="urn:microsoft.com/office/officeart/2005/8/layout/hierarchy1"/>
    <dgm:cxn modelId="{89082BE5-09F5-42D8-AFF5-15849B2FACF0}" type="presParOf" srcId="{29ACC958-C1A6-4304-A8F8-6BD2EA3F0AF6}" destId="{723E7940-4E65-427F-8922-ABAEDF018272}" srcOrd="1" destOrd="0" presId="urn:microsoft.com/office/officeart/2005/8/layout/hierarchy1"/>
    <dgm:cxn modelId="{9A47A197-B970-44E9-A7B5-C9A40C7ED86D}" type="presParOf" srcId="{EB4A5365-FBAD-4A57-AB3D-3AED02F658EB}" destId="{65E1A458-D80C-4437-B3F9-1E066A0309B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679E17-3E7D-42B5-94B4-BB4627A7E99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6CB0E6-8699-4C54-947A-914EBAAFBB96}">
      <dgm:prSet phldrT="[Текст]" custT="1"/>
      <dgm:spPr>
        <a:solidFill>
          <a:schemeClr val="accent3">
            <a:lumMod val="60000"/>
            <a:lumOff val="40000"/>
            <a:alpha val="90000"/>
          </a:schemeClr>
        </a:solidFill>
        <a:ln w="9525">
          <a:solidFill>
            <a:schemeClr val="tx1"/>
          </a:solidFill>
        </a:ln>
      </dgm:spPr>
      <dgm:t>
        <a:bodyPr/>
        <a:lstStyle/>
        <a:p>
          <a:r>
            <a:rPr lang="ru-RU" sz="2800" b="1" i="1" dirty="0" smtClean="0">
              <a:latin typeface="+mj-lt"/>
            </a:rPr>
            <a:t>План</a:t>
          </a:r>
          <a:r>
            <a:rPr lang="ru-RU" sz="2800" i="1" dirty="0" smtClean="0">
              <a:latin typeface="+mj-lt"/>
            </a:rPr>
            <a:t>   </a:t>
          </a:r>
          <a:r>
            <a:rPr lang="ru-RU" sz="2800" i="1" dirty="0" smtClean="0">
              <a:solidFill>
                <a:schemeClr val="tx1"/>
              </a:solidFill>
              <a:latin typeface="+mj-lt"/>
            </a:rPr>
            <a:t>488,7 </a:t>
          </a:r>
          <a:r>
            <a:rPr lang="ru-RU" sz="2800" i="1" dirty="0" smtClean="0">
              <a:latin typeface="+mj-lt"/>
            </a:rPr>
            <a:t>тыс.руб.</a:t>
          </a:r>
        </a:p>
        <a:p>
          <a:r>
            <a:rPr lang="ru-RU" sz="2800" b="1" i="1" dirty="0" smtClean="0">
              <a:latin typeface="+mj-lt"/>
            </a:rPr>
            <a:t>Исполнено</a:t>
          </a:r>
          <a:r>
            <a:rPr lang="ru-RU" sz="2800" i="1" dirty="0" smtClean="0">
              <a:latin typeface="+mj-lt"/>
            </a:rPr>
            <a:t>   </a:t>
          </a:r>
          <a:r>
            <a:rPr lang="ru-RU" sz="2800" i="1" dirty="0" smtClean="0">
              <a:solidFill>
                <a:schemeClr val="tx1"/>
              </a:solidFill>
              <a:latin typeface="+mj-lt"/>
            </a:rPr>
            <a:t>446,6</a:t>
          </a:r>
          <a:r>
            <a:rPr lang="ru-RU" sz="2800" i="1" dirty="0" smtClean="0">
              <a:latin typeface="+mj-lt"/>
            </a:rPr>
            <a:t> тыс.руб. (91,4%)         </a:t>
          </a:r>
          <a:endParaRPr lang="ru-RU" sz="2800" i="1" dirty="0">
            <a:latin typeface="+mj-lt"/>
          </a:endParaRPr>
        </a:p>
      </dgm:t>
    </dgm:pt>
    <dgm:pt modelId="{EC7E6A49-0FFF-4C48-A957-7C6E56B16412}" type="parTrans" cxnId="{753685DD-0ABC-4B08-B129-CDFEEE30172A}">
      <dgm:prSet/>
      <dgm:spPr/>
      <dgm:t>
        <a:bodyPr/>
        <a:lstStyle/>
        <a:p>
          <a:endParaRPr lang="ru-RU"/>
        </a:p>
      </dgm:t>
    </dgm:pt>
    <dgm:pt modelId="{A22CAA0A-3A56-47EF-A669-8F5D4F52A1AA}" type="sibTrans" cxnId="{753685DD-0ABC-4B08-B129-CDFEEE30172A}">
      <dgm:prSet/>
      <dgm:spPr/>
      <dgm:t>
        <a:bodyPr/>
        <a:lstStyle/>
        <a:p>
          <a:endParaRPr lang="ru-RU"/>
        </a:p>
      </dgm:t>
    </dgm:pt>
    <dgm:pt modelId="{A3251C3E-4FB2-4038-BE3D-BB926E39EA42}" type="pres">
      <dgm:prSet presAssocID="{6E679E17-3E7D-42B5-94B4-BB4627A7E99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B4A5365-FBAD-4A57-AB3D-3AED02F658EB}" type="pres">
      <dgm:prSet presAssocID="{556CB0E6-8699-4C54-947A-914EBAAFBB96}" presName="hierRoot1" presStyleCnt="0"/>
      <dgm:spPr/>
    </dgm:pt>
    <dgm:pt modelId="{29ACC958-C1A6-4304-A8F8-6BD2EA3F0AF6}" type="pres">
      <dgm:prSet presAssocID="{556CB0E6-8699-4C54-947A-914EBAAFBB96}" presName="composite" presStyleCnt="0"/>
      <dgm:spPr/>
    </dgm:pt>
    <dgm:pt modelId="{8E755AC3-4839-467D-AFA2-F67701E5DB70}" type="pres">
      <dgm:prSet presAssocID="{556CB0E6-8699-4C54-947A-914EBAAFBB96}" presName="background" presStyleLbl="node0" presStyleIdx="0" presStyleCnt="1"/>
      <dgm:spPr>
        <a:solidFill>
          <a:schemeClr val="accent3"/>
        </a:solidFill>
        <a:ln w="9525">
          <a:solidFill>
            <a:schemeClr val="tx1"/>
          </a:solidFill>
        </a:ln>
      </dgm:spPr>
    </dgm:pt>
    <dgm:pt modelId="{723E7940-4E65-427F-8922-ABAEDF018272}" type="pres">
      <dgm:prSet presAssocID="{556CB0E6-8699-4C54-947A-914EBAAFBB96}" presName="text" presStyleLbl="fgAcc0" presStyleIdx="0" presStyleCnt="1" custScaleX="285157" custScaleY="75133" custLinFactNeighborX="1327" custLinFactNeighborY="115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E1A458-D80C-4437-B3F9-1E066A0309B8}" type="pres">
      <dgm:prSet presAssocID="{556CB0E6-8699-4C54-947A-914EBAAFBB96}" presName="hierChild2" presStyleCnt="0"/>
      <dgm:spPr/>
    </dgm:pt>
  </dgm:ptLst>
  <dgm:cxnLst>
    <dgm:cxn modelId="{3B9D1ED9-03BE-43C4-8D30-51666140A3FF}" type="presOf" srcId="{6E679E17-3E7D-42B5-94B4-BB4627A7E994}" destId="{A3251C3E-4FB2-4038-BE3D-BB926E39EA42}" srcOrd="0" destOrd="0" presId="urn:microsoft.com/office/officeart/2005/8/layout/hierarchy1"/>
    <dgm:cxn modelId="{893DFC21-84B4-490E-8FEC-DA35FC3A12A9}" type="presOf" srcId="{556CB0E6-8699-4C54-947A-914EBAAFBB96}" destId="{723E7940-4E65-427F-8922-ABAEDF018272}" srcOrd="0" destOrd="0" presId="urn:microsoft.com/office/officeart/2005/8/layout/hierarchy1"/>
    <dgm:cxn modelId="{753685DD-0ABC-4B08-B129-CDFEEE30172A}" srcId="{6E679E17-3E7D-42B5-94B4-BB4627A7E994}" destId="{556CB0E6-8699-4C54-947A-914EBAAFBB96}" srcOrd="0" destOrd="0" parTransId="{EC7E6A49-0FFF-4C48-A957-7C6E56B16412}" sibTransId="{A22CAA0A-3A56-47EF-A669-8F5D4F52A1AA}"/>
    <dgm:cxn modelId="{F7FC5217-FC92-433C-8E3F-B0F46DB25410}" type="presParOf" srcId="{A3251C3E-4FB2-4038-BE3D-BB926E39EA42}" destId="{EB4A5365-FBAD-4A57-AB3D-3AED02F658EB}" srcOrd="0" destOrd="0" presId="urn:microsoft.com/office/officeart/2005/8/layout/hierarchy1"/>
    <dgm:cxn modelId="{F912D77D-9416-404A-9B49-6B02B6E53E56}" type="presParOf" srcId="{EB4A5365-FBAD-4A57-AB3D-3AED02F658EB}" destId="{29ACC958-C1A6-4304-A8F8-6BD2EA3F0AF6}" srcOrd="0" destOrd="0" presId="urn:microsoft.com/office/officeart/2005/8/layout/hierarchy1"/>
    <dgm:cxn modelId="{4C5BC737-E2CF-4687-B748-B45FF00A667E}" type="presParOf" srcId="{29ACC958-C1A6-4304-A8F8-6BD2EA3F0AF6}" destId="{8E755AC3-4839-467D-AFA2-F67701E5DB70}" srcOrd="0" destOrd="0" presId="urn:microsoft.com/office/officeart/2005/8/layout/hierarchy1"/>
    <dgm:cxn modelId="{529C91F6-D983-44F9-B85B-D0F8C4B54645}" type="presParOf" srcId="{29ACC958-C1A6-4304-A8F8-6BD2EA3F0AF6}" destId="{723E7940-4E65-427F-8922-ABAEDF018272}" srcOrd="1" destOrd="0" presId="urn:microsoft.com/office/officeart/2005/8/layout/hierarchy1"/>
    <dgm:cxn modelId="{A6931FDD-CC16-4093-9CCD-422FE4CA16A3}" type="presParOf" srcId="{EB4A5365-FBAD-4A57-AB3D-3AED02F658EB}" destId="{65E1A458-D80C-4437-B3F9-1E066A0309B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609201C-5CEF-46A3-908E-F2601B7FED1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E4EACF8-D8BA-48A3-A91C-B75A4087C1E9}">
      <dgm:prSet phldrT="[Текст]" custT="1"/>
      <dgm:spPr>
        <a:solidFill>
          <a:srgbClr val="92D050"/>
        </a:solidFill>
      </dgm:spPr>
      <dgm:t>
        <a:bodyPr/>
        <a:lstStyle/>
        <a:p>
          <a:pPr algn="l">
            <a:spcAft>
              <a:spcPts val="0"/>
            </a:spcAft>
          </a:pPr>
          <a:r>
            <a:rPr lang="ru-RU" sz="1400" b="1" i="1" dirty="0" smtClean="0">
              <a:solidFill>
                <a:srgbClr val="FF0000"/>
              </a:solidFill>
              <a:latin typeface="+mj-lt"/>
            </a:rPr>
            <a:t>0501 Жилищное хозяйство</a:t>
          </a:r>
        </a:p>
        <a:p>
          <a:pPr algn="l">
            <a:spcAft>
              <a:spcPts val="0"/>
            </a:spcAft>
          </a:pPr>
          <a:r>
            <a:rPr lang="ru-RU" sz="1350" b="1" i="1" dirty="0" smtClean="0">
              <a:solidFill>
                <a:schemeClr val="tx1"/>
              </a:solidFill>
              <a:latin typeface="+mj-lt"/>
            </a:rPr>
            <a:t>План   </a:t>
          </a:r>
          <a:r>
            <a:rPr lang="ru-RU" sz="1350" b="0" i="1" dirty="0" smtClean="0">
              <a:solidFill>
                <a:schemeClr val="tx1"/>
              </a:solidFill>
              <a:latin typeface="+mj-lt"/>
            </a:rPr>
            <a:t>3 023,8 тыс. руб.</a:t>
          </a:r>
        </a:p>
        <a:p>
          <a:pPr algn="l">
            <a:spcAft>
              <a:spcPts val="0"/>
            </a:spcAft>
          </a:pPr>
          <a:r>
            <a:rPr lang="ru-RU" sz="1350" b="1" i="1" dirty="0" smtClean="0">
              <a:solidFill>
                <a:schemeClr val="tx1"/>
              </a:solidFill>
              <a:latin typeface="+mj-lt"/>
            </a:rPr>
            <a:t>Исполнено </a:t>
          </a:r>
          <a:r>
            <a:rPr lang="ru-RU" sz="1350" b="0" i="1" dirty="0" smtClean="0">
              <a:solidFill>
                <a:schemeClr val="tx1"/>
              </a:solidFill>
              <a:latin typeface="+mj-lt"/>
            </a:rPr>
            <a:t>2 235,9 тыс.руб. (73,9%)</a:t>
          </a:r>
          <a:endParaRPr lang="ru-RU" sz="1350" i="1" dirty="0">
            <a:latin typeface="+mj-lt"/>
          </a:endParaRPr>
        </a:p>
      </dgm:t>
    </dgm:pt>
    <dgm:pt modelId="{0D5D3263-1318-45F3-8258-05A33F5EF0E7}" type="parTrans" cxnId="{A175EBEB-E3F1-4701-96CB-E21E95D5C6B1}">
      <dgm:prSet/>
      <dgm:spPr/>
      <dgm:t>
        <a:bodyPr/>
        <a:lstStyle/>
        <a:p>
          <a:endParaRPr lang="ru-RU" i="1">
            <a:latin typeface="+mj-lt"/>
          </a:endParaRPr>
        </a:p>
      </dgm:t>
    </dgm:pt>
    <dgm:pt modelId="{11077BEA-0E0D-41D2-95A9-9CB4F8D6BE11}" type="sibTrans" cxnId="{A175EBEB-E3F1-4701-96CB-E21E95D5C6B1}">
      <dgm:prSet/>
      <dgm:spPr/>
      <dgm:t>
        <a:bodyPr/>
        <a:lstStyle/>
        <a:p>
          <a:endParaRPr lang="ru-RU" i="1">
            <a:latin typeface="+mj-lt"/>
          </a:endParaRPr>
        </a:p>
      </dgm:t>
    </dgm:pt>
    <dgm:pt modelId="{BE4451E9-EF30-4321-9817-86E9E76939A4}">
      <dgm:prSet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algn="l">
            <a:spcAft>
              <a:spcPts val="0"/>
            </a:spcAft>
          </a:pPr>
          <a:r>
            <a:rPr lang="ru-RU" sz="1100" b="1" i="1" dirty="0" smtClean="0">
              <a:solidFill>
                <a:srgbClr val="FF0000"/>
              </a:solidFill>
              <a:latin typeface="+mj-lt"/>
            </a:rPr>
            <a:t>- Установка приборов учета в МКД (квартиры)</a:t>
          </a:r>
        </a:p>
        <a:p>
          <a:pPr algn="l">
            <a:spcAft>
              <a:spcPts val="0"/>
            </a:spcAft>
          </a:pPr>
          <a:r>
            <a:rPr lang="ru-RU" sz="1100" b="1" i="1" dirty="0" smtClean="0">
              <a:solidFill>
                <a:srgbClr val="FF0000"/>
              </a:solidFill>
              <a:latin typeface="+mj-lt"/>
            </a:rPr>
            <a:t> </a:t>
          </a:r>
          <a:r>
            <a:rPr lang="ru-RU" sz="1100" b="1" i="1" dirty="0" smtClean="0">
              <a:solidFill>
                <a:schemeClr val="tx1"/>
              </a:solidFill>
              <a:latin typeface="+mj-lt"/>
            </a:rPr>
            <a:t>Исполнено   </a:t>
          </a:r>
          <a:r>
            <a:rPr lang="ru-RU" sz="1100" b="0" i="1" dirty="0" smtClean="0">
              <a:solidFill>
                <a:schemeClr val="tx1"/>
              </a:solidFill>
              <a:latin typeface="+mj-lt"/>
            </a:rPr>
            <a:t>22,7 тыс.руб. (45,4%)</a:t>
          </a:r>
        </a:p>
        <a:p>
          <a:pPr algn="l">
            <a:spcAft>
              <a:spcPts val="0"/>
            </a:spcAft>
          </a:pPr>
          <a:r>
            <a:rPr lang="ru-RU" sz="1100" b="1" i="1" dirty="0" smtClean="0">
              <a:solidFill>
                <a:srgbClr val="FF0000"/>
              </a:solidFill>
              <a:latin typeface="+mj-lt"/>
            </a:rPr>
            <a:t>- Взносы на капитальный ремонт МКД, находящихся в муниципальной собственности </a:t>
          </a:r>
        </a:p>
        <a:p>
          <a:pPr algn="l">
            <a:spcAft>
              <a:spcPts val="0"/>
            </a:spcAft>
          </a:pPr>
          <a:r>
            <a:rPr lang="ru-RU" sz="1100" b="1" i="1" dirty="0" smtClean="0">
              <a:solidFill>
                <a:schemeClr val="tx1"/>
              </a:solidFill>
              <a:latin typeface="+mj-lt"/>
            </a:rPr>
            <a:t>Исполнено  </a:t>
          </a:r>
          <a:r>
            <a:rPr lang="ru-RU" sz="1100" b="0" i="1" dirty="0" smtClean="0">
              <a:solidFill>
                <a:schemeClr val="tx1"/>
              </a:solidFill>
              <a:latin typeface="+mj-lt"/>
            </a:rPr>
            <a:t>1 413,2 тыс.руб. (97,5%)</a:t>
          </a:r>
        </a:p>
        <a:p>
          <a:pPr algn="l">
            <a:spcAft>
              <a:spcPts val="0"/>
            </a:spcAft>
          </a:pPr>
          <a:r>
            <a:rPr lang="ru-RU" sz="1100" b="1" i="1" dirty="0" smtClean="0">
              <a:solidFill>
                <a:srgbClr val="FF0000"/>
              </a:solidFill>
              <a:latin typeface="+mj-lt"/>
            </a:rPr>
            <a:t>- Обустройство мест (площадок) накопления отходов потребления</a:t>
          </a:r>
        </a:p>
        <a:p>
          <a:pPr algn="l">
            <a:spcAft>
              <a:spcPts val="0"/>
            </a:spcAft>
          </a:pPr>
          <a:r>
            <a:rPr lang="ru-RU" sz="1100" b="1" i="1" dirty="0" smtClean="0">
              <a:solidFill>
                <a:schemeClr val="tx1"/>
              </a:solidFill>
              <a:latin typeface="+mj-lt"/>
            </a:rPr>
            <a:t>Исполнено   </a:t>
          </a:r>
          <a:r>
            <a:rPr lang="ru-RU" sz="1100" b="0" i="1" dirty="0" smtClean="0">
              <a:solidFill>
                <a:schemeClr val="tx1"/>
              </a:solidFill>
              <a:latin typeface="+mj-lt"/>
            </a:rPr>
            <a:t>800,0 тыс.руб. (52,5%)</a:t>
          </a:r>
          <a:endParaRPr lang="ru-RU" sz="1100" b="1" i="1" dirty="0" smtClean="0">
            <a:solidFill>
              <a:srgbClr val="FF0000"/>
            </a:solidFill>
            <a:latin typeface="+mj-lt"/>
          </a:endParaRPr>
        </a:p>
      </dgm:t>
    </dgm:pt>
    <dgm:pt modelId="{D38FD422-EE56-4072-AE3C-9B30E8F7D1D9}" type="parTrans" cxnId="{50A08945-8B9A-488C-806E-F06B5CE950E8}">
      <dgm:prSet/>
      <dgm:spPr/>
      <dgm:t>
        <a:bodyPr/>
        <a:lstStyle/>
        <a:p>
          <a:endParaRPr lang="ru-RU" i="1">
            <a:latin typeface="+mj-lt"/>
          </a:endParaRPr>
        </a:p>
      </dgm:t>
    </dgm:pt>
    <dgm:pt modelId="{E45146F0-2782-4AAB-BAEA-5F980014A3B0}" type="sibTrans" cxnId="{50A08945-8B9A-488C-806E-F06B5CE950E8}">
      <dgm:prSet/>
      <dgm:spPr/>
      <dgm:t>
        <a:bodyPr/>
        <a:lstStyle/>
        <a:p>
          <a:endParaRPr lang="ru-RU" i="1">
            <a:latin typeface="+mj-lt"/>
          </a:endParaRPr>
        </a:p>
      </dgm:t>
    </dgm:pt>
    <dgm:pt modelId="{E89B8541-A7E4-4F85-A985-B95043540C8B}" type="pres">
      <dgm:prSet presAssocID="{6609201C-5CEF-46A3-908E-F2601B7FED1F}" presName="Name0" presStyleCnt="0">
        <dgm:presLayoutVars>
          <dgm:dir/>
          <dgm:animLvl val="lvl"/>
          <dgm:resizeHandles val="exact"/>
        </dgm:presLayoutVars>
      </dgm:prSet>
      <dgm:spPr/>
    </dgm:pt>
    <dgm:pt modelId="{58ED6DB8-D95C-40A5-86FF-B4CF72A45DFE}" type="pres">
      <dgm:prSet presAssocID="{5E4EACF8-D8BA-48A3-A91C-B75A4087C1E9}" presName="parTxOnly" presStyleLbl="node1" presStyleIdx="0" presStyleCnt="2" custScaleX="80302" custLinFactNeighborX="-40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9FFB80-74FA-4AB2-A363-BCB975F400E0}" type="pres">
      <dgm:prSet presAssocID="{11077BEA-0E0D-41D2-95A9-9CB4F8D6BE11}" presName="parTxOnlySpace" presStyleCnt="0"/>
      <dgm:spPr/>
    </dgm:pt>
    <dgm:pt modelId="{290404B6-8B5C-471D-A85C-0308F7334F7A}" type="pres">
      <dgm:prSet presAssocID="{BE4451E9-EF30-4321-9817-86E9E76939A4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2AB3A11-0C85-4426-87DA-4615F80459AB}" type="presOf" srcId="{5E4EACF8-D8BA-48A3-A91C-B75A4087C1E9}" destId="{58ED6DB8-D95C-40A5-86FF-B4CF72A45DFE}" srcOrd="0" destOrd="0" presId="urn:microsoft.com/office/officeart/2005/8/layout/chevron1"/>
    <dgm:cxn modelId="{304B5C50-9040-4C1D-BEDC-2353DC2FBF65}" type="presOf" srcId="{6609201C-5CEF-46A3-908E-F2601B7FED1F}" destId="{E89B8541-A7E4-4F85-A985-B95043540C8B}" srcOrd="0" destOrd="0" presId="urn:microsoft.com/office/officeart/2005/8/layout/chevron1"/>
    <dgm:cxn modelId="{50A08945-8B9A-488C-806E-F06B5CE950E8}" srcId="{6609201C-5CEF-46A3-908E-F2601B7FED1F}" destId="{BE4451E9-EF30-4321-9817-86E9E76939A4}" srcOrd="1" destOrd="0" parTransId="{D38FD422-EE56-4072-AE3C-9B30E8F7D1D9}" sibTransId="{E45146F0-2782-4AAB-BAEA-5F980014A3B0}"/>
    <dgm:cxn modelId="{A175EBEB-E3F1-4701-96CB-E21E95D5C6B1}" srcId="{6609201C-5CEF-46A3-908E-F2601B7FED1F}" destId="{5E4EACF8-D8BA-48A3-A91C-B75A4087C1E9}" srcOrd="0" destOrd="0" parTransId="{0D5D3263-1318-45F3-8258-05A33F5EF0E7}" sibTransId="{11077BEA-0E0D-41D2-95A9-9CB4F8D6BE11}"/>
    <dgm:cxn modelId="{E432D338-8B90-4CEB-8E51-30DC54CB88A5}" type="presOf" srcId="{BE4451E9-EF30-4321-9817-86E9E76939A4}" destId="{290404B6-8B5C-471D-A85C-0308F7334F7A}" srcOrd="0" destOrd="0" presId="urn:microsoft.com/office/officeart/2005/8/layout/chevron1"/>
    <dgm:cxn modelId="{72DE185D-092F-44C4-B237-86D791A4AEB4}" type="presParOf" srcId="{E89B8541-A7E4-4F85-A985-B95043540C8B}" destId="{58ED6DB8-D95C-40A5-86FF-B4CF72A45DFE}" srcOrd="0" destOrd="0" presId="urn:microsoft.com/office/officeart/2005/8/layout/chevron1"/>
    <dgm:cxn modelId="{16BDB8B0-1193-4708-8466-97625640F67B}" type="presParOf" srcId="{E89B8541-A7E4-4F85-A985-B95043540C8B}" destId="{949FFB80-74FA-4AB2-A363-BCB975F400E0}" srcOrd="1" destOrd="0" presId="urn:microsoft.com/office/officeart/2005/8/layout/chevron1"/>
    <dgm:cxn modelId="{5DC0AD1C-1304-4943-B729-589925733FA9}" type="presParOf" srcId="{E89B8541-A7E4-4F85-A985-B95043540C8B}" destId="{290404B6-8B5C-471D-A85C-0308F7334F7A}" srcOrd="2" destOrd="0" presId="urn:microsoft.com/office/officeart/2005/8/layout/chevron1"/>
  </dgm:cxnLst>
  <dgm:bg>
    <a:noFill/>
    <a:effectLst/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609201C-5CEF-46A3-908E-F2601B7FED1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E4EACF8-D8BA-48A3-A91C-B75A4087C1E9}">
      <dgm:prSet phldrT="[Текст]" custT="1"/>
      <dgm:spPr>
        <a:solidFill>
          <a:srgbClr val="92D050"/>
        </a:solidFill>
      </dgm:spPr>
      <dgm:t>
        <a:bodyPr/>
        <a:lstStyle/>
        <a:p>
          <a:pPr algn="l">
            <a:spcAft>
              <a:spcPts val="0"/>
            </a:spcAft>
          </a:pPr>
          <a:r>
            <a:rPr lang="ru-RU" sz="1400" b="1" i="1" dirty="0" smtClean="0">
              <a:solidFill>
                <a:srgbClr val="FF0000"/>
              </a:solidFill>
              <a:latin typeface="+mj-lt"/>
            </a:rPr>
            <a:t>0502 Коммунальное  хозяйство</a:t>
          </a:r>
        </a:p>
        <a:p>
          <a:pPr algn="l">
            <a:spcAft>
              <a:spcPts val="0"/>
            </a:spcAft>
          </a:pPr>
          <a:r>
            <a:rPr lang="ru-RU" sz="1350" b="1" i="1" dirty="0" smtClean="0">
              <a:solidFill>
                <a:schemeClr val="tx1"/>
              </a:solidFill>
              <a:latin typeface="+mj-lt"/>
            </a:rPr>
            <a:t>План   </a:t>
          </a:r>
          <a:r>
            <a:rPr lang="ru-RU" sz="1350" b="0" i="1" dirty="0" smtClean="0">
              <a:solidFill>
                <a:schemeClr val="tx1"/>
              </a:solidFill>
              <a:latin typeface="+mj-lt"/>
            </a:rPr>
            <a:t>7 634,7 тыс. руб.</a:t>
          </a:r>
        </a:p>
        <a:p>
          <a:pPr algn="l">
            <a:spcAft>
              <a:spcPts val="0"/>
            </a:spcAft>
          </a:pPr>
          <a:r>
            <a:rPr lang="ru-RU" sz="1350" b="1" i="1" dirty="0" smtClean="0">
              <a:solidFill>
                <a:schemeClr val="tx1"/>
              </a:solidFill>
              <a:latin typeface="+mj-lt"/>
            </a:rPr>
            <a:t>Исполнено  </a:t>
          </a:r>
          <a:r>
            <a:rPr lang="ru-RU" sz="1350" b="0" i="1" dirty="0" smtClean="0">
              <a:solidFill>
                <a:schemeClr val="tx1"/>
              </a:solidFill>
              <a:latin typeface="+mj-lt"/>
            </a:rPr>
            <a:t>5 892,2 тыс.руб. (77,2%)</a:t>
          </a:r>
          <a:endParaRPr lang="ru-RU" sz="1350" i="1" dirty="0">
            <a:latin typeface="+mj-lt"/>
          </a:endParaRPr>
        </a:p>
      </dgm:t>
    </dgm:pt>
    <dgm:pt modelId="{0D5D3263-1318-45F3-8258-05A33F5EF0E7}" type="parTrans" cxnId="{A175EBEB-E3F1-4701-96CB-E21E95D5C6B1}">
      <dgm:prSet/>
      <dgm:spPr/>
      <dgm:t>
        <a:bodyPr/>
        <a:lstStyle/>
        <a:p>
          <a:endParaRPr lang="ru-RU" i="1">
            <a:latin typeface="+mj-lt"/>
          </a:endParaRPr>
        </a:p>
      </dgm:t>
    </dgm:pt>
    <dgm:pt modelId="{11077BEA-0E0D-41D2-95A9-9CB4F8D6BE11}" type="sibTrans" cxnId="{A175EBEB-E3F1-4701-96CB-E21E95D5C6B1}">
      <dgm:prSet/>
      <dgm:spPr/>
      <dgm:t>
        <a:bodyPr/>
        <a:lstStyle/>
        <a:p>
          <a:endParaRPr lang="ru-RU" i="1">
            <a:latin typeface="+mj-lt"/>
          </a:endParaRPr>
        </a:p>
      </dgm:t>
    </dgm:pt>
    <dgm:pt modelId="{BE4451E9-EF30-4321-9817-86E9E76939A4}">
      <dgm:prSet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algn="l">
            <a:spcAft>
              <a:spcPts val="0"/>
            </a:spcAft>
          </a:pPr>
          <a:r>
            <a:rPr lang="ru-RU" sz="1500" b="1" i="1" dirty="0" smtClean="0">
              <a:solidFill>
                <a:srgbClr val="FF0000"/>
              </a:solidFill>
              <a:latin typeface="+mj-lt"/>
            </a:rPr>
            <a:t>- Компенсация выпадающих доходов организации ЖКХ (субсидии)</a:t>
          </a:r>
        </a:p>
        <a:p>
          <a:pPr algn="l">
            <a:spcAft>
              <a:spcPts val="0"/>
            </a:spcAft>
          </a:pPr>
          <a:r>
            <a:rPr lang="ru-RU" sz="1500" b="1" i="1" dirty="0" smtClean="0">
              <a:solidFill>
                <a:schemeClr val="tx1"/>
              </a:solidFill>
              <a:latin typeface="+mj-lt"/>
            </a:rPr>
            <a:t>Исполнено  </a:t>
          </a:r>
          <a:r>
            <a:rPr lang="ru-RU" sz="1500" b="0" i="1" dirty="0" smtClean="0">
              <a:solidFill>
                <a:schemeClr val="tx1"/>
              </a:solidFill>
              <a:latin typeface="+mj-lt"/>
            </a:rPr>
            <a:t>5 892,2 тыс.руб. (77,2%)</a:t>
          </a:r>
          <a:endParaRPr lang="ru-RU" sz="1500" b="1" i="1" dirty="0" smtClean="0">
            <a:solidFill>
              <a:srgbClr val="FF0000"/>
            </a:solidFill>
            <a:latin typeface="+mj-lt"/>
          </a:endParaRPr>
        </a:p>
      </dgm:t>
    </dgm:pt>
    <dgm:pt modelId="{D38FD422-EE56-4072-AE3C-9B30E8F7D1D9}" type="parTrans" cxnId="{50A08945-8B9A-488C-806E-F06B5CE950E8}">
      <dgm:prSet/>
      <dgm:spPr/>
      <dgm:t>
        <a:bodyPr/>
        <a:lstStyle/>
        <a:p>
          <a:endParaRPr lang="ru-RU" i="1">
            <a:latin typeface="+mj-lt"/>
          </a:endParaRPr>
        </a:p>
      </dgm:t>
    </dgm:pt>
    <dgm:pt modelId="{E45146F0-2782-4AAB-BAEA-5F980014A3B0}" type="sibTrans" cxnId="{50A08945-8B9A-488C-806E-F06B5CE950E8}">
      <dgm:prSet/>
      <dgm:spPr/>
      <dgm:t>
        <a:bodyPr/>
        <a:lstStyle/>
        <a:p>
          <a:endParaRPr lang="ru-RU" i="1">
            <a:latin typeface="+mj-lt"/>
          </a:endParaRPr>
        </a:p>
      </dgm:t>
    </dgm:pt>
    <dgm:pt modelId="{E89B8541-A7E4-4F85-A985-B95043540C8B}" type="pres">
      <dgm:prSet presAssocID="{6609201C-5CEF-46A3-908E-F2601B7FED1F}" presName="Name0" presStyleCnt="0">
        <dgm:presLayoutVars>
          <dgm:dir/>
          <dgm:animLvl val="lvl"/>
          <dgm:resizeHandles val="exact"/>
        </dgm:presLayoutVars>
      </dgm:prSet>
      <dgm:spPr/>
    </dgm:pt>
    <dgm:pt modelId="{58ED6DB8-D95C-40A5-86FF-B4CF72A45DFE}" type="pres">
      <dgm:prSet presAssocID="{5E4EACF8-D8BA-48A3-A91C-B75A4087C1E9}" presName="parTxOnly" presStyleLbl="node1" presStyleIdx="0" presStyleCnt="2" custScaleX="849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9FFB80-74FA-4AB2-A363-BCB975F400E0}" type="pres">
      <dgm:prSet presAssocID="{11077BEA-0E0D-41D2-95A9-9CB4F8D6BE11}" presName="parTxOnlySpace" presStyleCnt="0"/>
      <dgm:spPr/>
    </dgm:pt>
    <dgm:pt modelId="{290404B6-8B5C-471D-A85C-0308F7334F7A}" type="pres">
      <dgm:prSet presAssocID="{BE4451E9-EF30-4321-9817-86E9E76939A4}" presName="parTxOnly" presStyleLbl="node1" presStyleIdx="1" presStyleCnt="2" custScaleX="107114" custLinFactNeighborX="-37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5E6612-1193-4CF5-B505-D2FCC863C67A}" type="presOf" srcId="{5E4EACF8-D8BA-48A3-A91C-B75A4087C1E9}" destId="{58ED6DB8-D95C-40A5-86FF-B4CF72A45DFE}" srcOrd="0" destOrd="0" presId="urn:microsoft.com/office/officeart/2005/8/layout/chevron1"/>
    <dgm:cxn modelId="{50A08945-8B9A-488C-806E-F06B5CE950E8}" srcId="{6609201C-5CEF-46A3-908E-F2601B7FED1F}" destId="{BE4451E9-EF30-4321-9817-86E9E76939A4}" srcOrd="1" destOrd="0" parTransId="{D38FD422-EE56-4072-AE3C-9B30E8F7D1D9}" sibTransId="{E45146F0-2782-4AAB-BAEA-5F980014A3B0}"/>
    <dgm:cxn modelId="{A175EBEB-E3F1-4701-96CB-E21E95D5C6B1}" srcId="{6609201C-5CEF-46A3-908E-F2601B7FED1F}" destId="{5E4EACF8-D8BA-48A3-A91C-B75A4087C1E9}" srcOrd="0" destOrd="0" parTransId="{0D5D3263-1318-45F3-8258-05A33F5EF0E7}" sibTransId="{11077BEA-0E0D-41D2-95A9-9CB4F8D6BE11}"/>
    <dgm:cxn modelId="{9E85DFE4-F8C1-4061-A5CC-82EB4F93C5AA}" type="presOf" srcId="{6609201C-5CEF-46A3-908E-F2601B7FED1F}" destId="{E89B8541-A7E4-4F85-A985-B95043540C8B}" srcOrd="0" destOrd="0" presId="urn:microsoft.com/office/officeart/2005/8/layout/chevron1"/>
    <dgm:cxn modelId="{26BF460B-7CFA-4E2A-9E70-828C81DC71C6}" type="presOf" srcId="{BE4451E9-EF30-4321-9817-86E9E76939A4}" destId="{290404B6-8B5C-471D-A85C-0308F7334F7A}" srcOrd="0" destOrd="0" presId="urn:microsoft.com/office/officeart/2005/8/layout/chevron1"/>
    <dgm:cxn modelId="{4202A7E4-5F9F-41C6-930F-58FA94DD1252}" type="presParOf" srcId="{E89B8541-A7E4-4F85-A985-B95043540C8B}" destId="{58ED6DB8-D95C-40A5-86FF-B4CF72A45DFE}" srcOrd="0" destOrd="0" presId="urn:microsoft.com/office/officeart/2005/8/layout/chevron1"/>
    <dgm:cxn modelId="{C1404878-0644-4CAC-8A5E-2830425EC145}" type="presParOf" srcId="{E89B8541-A7E4-4F85-A985-B95043540C8B}" destId="{949FFB80-74FA-4AB2-A363-BCB975F400E0}" srcOrd="1" destOrd="0" presId="urn:microsoft.com/office/officeart/2005/8/layout/chevron1"/>
    <dgm:cxn modelId="{FB068771-9049-4FD2-B3BE-1D677A63F218}" type="presParOf" srcId="{E89B8541-A7E4-4F85-A985-B95043540C8B}" destId="{290404B6-8B5C-471D-A85C-0308F7334F7A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609201C-5CEF-46A3-908E-F2601B7FED1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E4EACF8-D8BA-48A3-A91C-B75A4087C1E9}">
      <dgm:prSet phldrT="[Текст]" custT="1"/>
      <dgm:spPr>
        <a:solidFill>
          <a:srgbClr val="92D050"/>
        </a:solidFill>
      </dgm:spPr>
      <dgm:t>
        <a:bodyPr/>
        <a:lstStyle/>
        <a:p>
          <a:pPr algn="l">
            <a:spcAft>
              <a:spcPts val="0"/>
            </a:spcAft>
          </a:pPr>
          <a:r>
            <a:rPr lang="ru-RU" sz="1400" b="1" i="1" dirty="0" smtClean="0">
              <a:solidFill>
                <a:srgbClr val="FF0000"/>
              </a:solidFill>
              <a:latin typeface="+mj-lt"/>
            </a:rPr>
            <a:t>0503 Благоустройство</a:t>
          </a:r>
        </a:p>
        <a:p>
          <a:pPr algn="l">
            <a:spcAft>
              <a:spcPts val="0"/>
            </a:spcAft>
          </a:pPr>
          <a:r>
            <a:rPr lang="ru-RU" sz="1350" b="1" i="1" dirty="0" smtClean="0">
              <a:solidFill>
                <a:schemeClr val="tx1"/>
              </a:solidFill>
              <a:latin typeface="+mj-lt"/>
            </a:rPr>
            <a:t>План   </a:t>
          </a:r>
          <a:r>
            <a:rPr lang="ru-RU" sz="1350" b="0" i="1" dirty="0" smtClean="0">
              <a:solidFill>
                <a:schemeClr val="tx1"/>
              </a:solidFill>
              <a:latin typeface="+mj-lt"/>
            </a:rPr>
            <a:t>4 830,2 тыс. руб.</a:t>
          </a:r>
        </a:p>
        <a:p>
          <a:pPr algn="l">
            <a:spcAft>
              <a:spcPts val="0"/>
            </a:spcAft>
          </a:pPr>
          <a:r>
            <a:rPr lang="ru-RU" sz="1350" b="1" i="1" dirty="0" smtClean="0">
              <a:solidFill>
                <a:schemeClr val="tx1"/>
              </a:solidFill>
              <a:latin typeface="+mj-lt"/>
            </a:rPr>
            <a:t>Исполнено </a:t>
          </a:r>
          <a:r>
            <a:rPr lang="ru-RU" sz="1350" b="0" i="1" dirty="0" smtClean="0">
              <a:solidFill>
                <a:schemeClr val="tx1"/>
              </a:solidFill>
              <a:latin typeface="+mj-lt"/>
            </a:rPr>
            <a:t>4 395,2 тыс.руб. (91,0%)</a:t>
          </a:r>
          <a:endParaRPr lang="ru-RU" sz="1350" i="1" dirty="0">
            <a:latin typeface="+mj-lt"/>
          </a:endParaRPr>
        </a:p>
      </dgm:t>
    </dgm:pt>
    <dgm:pt modelId="{0D5D3263-1318-45F3-8258-05A33F5EF0E7}" type="parTrans" cxnId="{A175EBEB-E3F1-4701-96CB-E21E95D5C6B1}">
      <dgm:prSet/>
      <dgm:spPr/>
      <dgm:t>
        <a:bodyPr/>
        <a:lstStyle/>
        <a:p>
          <a:endParaRPr lang="ru-RU" i="1">
            <a:latin typeface="+mj-lt"/>
          </a:endParaRPr>
        </a:p>
      </dgm:t>
    </dgm:pt>
    <dgm:pt modelId="{11077BEA-0E0D-41D2-95A9-9CB4F8D6BE11}" type="sibTrans" cxnId="{A175EBEB-E3F1-4701-96CB-E21E95D5C6B1}">
      <dgm:prSet/>
      <dgm:spPr/>
      <dgm:t>
        <a:bodyPr/>
        <a:lstStyle/>
        <a:p>
          <a:endParaRPr lang="ru-RU" i="1">
            <a:latin typeface="+mj-lt"/>
          </a:endParaRPr>
        </a:p>
      </dgm:t>
    </dgm:pt>
    <dgm:pt modelId="{BE4451E9-EF30-4321-9817-86E9E76939A4}">
      <dgm:prSet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algn="l">
            <a:spcAft>
              <a:spcPts val="0"/>
            </a:spcAft>
          </a:pPr>
          <a:r>
            <a:rPr lang="ru-RU" sz="1050" b="1" i="1" dirty="0" smtClean="0">
              <a:solidFill>
                <a:srgbClr val="FF0000"/>
              </a:solidFill>
              <a:latin typeface="+mj-lt"/>
            </a:rPr>
            <a:t>- Содержание и ремонт уличного освещения</a:t>
          </a:r>
        </a:p>
        <a:p>
          <a:pPr algn="l">
            <a:spcAft>
              <a:spcPts val="0"/>
            </a:spcAft>
          </a:pPr>
          <a:r>
            <a:rPr lang="ru-RU" sz="1050" b="1" i="1" dirty="0" smtClean="0">
              <a:solidFill>
                <a:schemeClr val="tx1"/>
              </a:solidFill>
              <a:latin typeface="+mj-lt"/>
            </a:rPr>
            <a:t>Исполнено  </a:t>
          </a:r>
          <a:r>
            <a:rPr lang="ru-RU" sz="1050" b="0" i="1" dirty="0" smtClean="0">
              <a:solidFill>
                <a:schemeClr val="tx1"/>
              </a:solidFill>
              <a:latin typeface="+mj-lt"/>
            </a:rPr>
            <a:t>545,4 тыс.руб. (75,8%)</a:t>
          </a:r>
        </a:p>
        <a:p>
          <a:pPr algn="l">
            <a:spcAft>
              <a:spcPts val="0"/>
            </a:spcAft>
          </a:pPr>
          <a:r>
            <a:rPr lang="ru-RU" sz="1050" b="1" i="1" dirty="0" smtClean="0">
              <a:solidFill>
                <a:srgbClr val="FF0000"/>
              </a:solidFill>
              <a:latin typeface="+mj-lt"/>
            </a:rPr>
            <a:t>- Благоустройство общественных мест поселка и уборку территории</a:t>
          </a:r>
        </a:p>
        <a:p>
          <a:pPr algn="l">
            <a:spcAft>
              <a:spcPts val="0"/>
            </a:spcAft>
          </a:pPr>
          <a:r>
            <a:rPr lang="ru-RU" sz="1050" b="1" i="1" dirty="0" smtClean="0">
              <a:solidFill>
                <a:schemeClr val="tx1"/>
              </a:solidFill>
              <a:latin typeface="+mj-lt"/>
            </a:rPr>
            <a:t>Исполнено  </a:t>
          </a:r>
          <a:r>
            <a:rPr lang="ru-RU" sz="1050" b="0" i="1" dirty="0" smtClean="0">
              <a:solidFill>
                <a:schemeClr val="tx1"/>
              </a:solidFill>
              <a:latin typeface="+mj-lt"/>
            </a:rPr>
            <a:t>439,5 тыс.руб. (62,8%)</a:t>
          </a:r>
        </a:p>
        <a:p>
          <a:pPr algn="l">
            <a:spcAft>
              <a:spcPts val="0"/>
            </a:spcAft>
          </a:pPr>
          <a:r>
            <a:rPr lang="ru-RU" sz="1050" b="1" i="1" dirty="0" smtClean="0">
              <a:solidFill>
                <a:srgbClr val="FF0000"/>
              </a:solidFill>
              <a:latin typeface="+mj-lt"/>
            </a:rPr>
            <a:t>- Благоустройство дворовой и общественной территории в рамках программы «Формирование комфортной городской среды»</a:t>
          </a:r>
        </a:p>
        <a:p>
          <a:pPr algn="l">
            <a:spcAft>
              <a:spcPts val="0"/>
            </a:spcAft>
          </a:pPr>
          <a:r>
            <a:rPr lang="ru-RU" sz="1050" b="1" i="1" dirty="0" smtClean="0">
              <a:solidFill>
                <a:schemeClr val="tx1"/>
              </a:solidFill>
              <a:latin typeface="+mj-lt"/>
            </a:rPr>
            <a:t>Исполнено  </a:t>
          </a:r>
          <a:r>
            <a:rPr lang="ru-RU" sz="1050" b="0" i="1" dirty="0" smtClean="0">
              <a:solidFill>
                <a:schemeClr val="tx1"/>
              </a:solidFill>
              <a:latin typeface="+mj-lt"/>
            </a:rPr>
            <a:t>3 410,3 тыс.руб. (100,0%)</a:t>
          </a:r>
          <a:endParaRPr lang="ru-RU" sz="1050" b="1" i="1" dirty="0" smtClean="0">
            <a:solidFill>
              <a:srgbClr val="FF0000"/>
            </a:solidFill>
            <a:latin typeface="+mj-lt"/>
          </a:endParaRPr>
        </a:p>
      </dgm:t>
    </dgm:pt>
    <dgm:pt modelId="{D38FD422-EE56-4072-AE3C-9B30E8F7D1D9}" type="parTrans" cxnId="{50A08945-8B9A-488C-806E-F06B5CE950E8}">
      <dgm:prSet/>
      <dgm:spPr/>
      <dgm:t>
        <a:bodyPr/>
        <a:lstStyle/>
        <a:p>
          <a:endParaRPr lang="ru-RU" i="1">
            <a:latin typeface="+mj-lt"/>
          </a:endParaRPr>
        </a:p>
      </dgm:t>
    </dgm:pt>
    <dgm:pt modelId="{E45146F0-2782-4AAB-BAEA-5F980014A3B0}" type="sibTrans" cxnId="{50A08945-8B9A-488C-806E-F06B5CE950E8}">
      <dgm:prSet/>
      <dgm:spPr/>
      <dgm:t>
        <a:bodyPr/>
        <a:lstStyle/>
        <a:p>
          <a:endParaRPr lang="ru-RU" i="1">
            <a:latin typeface="+mj-lt"/>
          </a:endParaRPr>
        </a:p>
      </dgm:t>
    </dgm:pt>
    <dgm:pt modelId="{E89B8541-A7E4-4F85-A985-B95043540C8B}" type="pres">
      <dgm:prSet presAssocID="{6609201C-5CEF-46A3-908E-F2601B7FED1F}" presName="Name0" presStyleCnt="0">
        <dgm:presLayoutVars>
          <dgm:dir/>
          <dgm:animLvl val="lvl"/>
          <dgm:resizeHandles val="exact"/>
        </dgm:presLayoutVars>
      </dgm:prSet>
      <dgm:spPr/>
    </dgm:pt>
    <dgm:pt modelId="{58ED6DB8-D95C-40A5-86FF-B4CF72A45DFE}" type="pres">
      <dgm:prSet presAssocID="{5E4EACF8-D8BA-48A3-A91C-B75A4087C1E9}" presName="parTxOnly" presStyleLbl="node1" presStyleIdx="0" presStyleCnt="2" custScaleX="8154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9FFB80-74FA-4AB2-A363-BCB975F400E0}" type="pres">
      <dgm:prSet presAssocID="{11077BEA-0E0D-41D2-95A9-9CB4F8D6BE11}" presName="parTxOnlySpace" presStyleCnt="0"/>
      <dgm:spPr/>
    </dgm:pt>
    <dgm:pt modelId="{290404B6-8B5C-471D-A85C-0308F7334F7A}" type="pres">
      <dgm:prSet presAssocID="{BE4451E9-EF30-4321-9817-86E9E76939A4}" presName="parTxOnly" presStyleLbl="node1" presStyleIdx="1" presStyleCnt="2" custScaleX="102236" custLinFactNeighborX="3250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A08945-8B9A-488C-806E-F06B5CE950E8}" srcId="{6609201C-5CEF-46A3-908E-F2601B7FED1F}" destId="{BE4451E9-EF30-4321-9817-86E9E76939A4}" srcOrd="1" destOrd="0" parTransId="{D38FD422-EE56-4072-AE3C-9B30E8F7D1D9}" sibTransId="{E45146F0-2782-4AAB-BAEA-5F980014A3B0}"/>
    <dgm:cxn modelId="{A7E68C4B-98CC-4498-9C87-8B991FB6A614}" type="presOf" srcId="{6609201C-5CEF-46A3-908E-F2601B7FED1F}" destId="{E89B8541-A7E4-4F85-A985-B95043540C8B}" srcOrd="0" destOrd="0" presId="urn:microsoft.com/office/officeart/2005/8/layout/chevron1"/>
    <dgm:cxn modelId="{A175EBEB-E3F1-4701-96CB-E21E95D5C6B1}" srcId="{6609201C-5CEF-46A3-908E-F2601B7FED1F}" destId="{5E4EACF8-D8BA-48A3-A91C-B75A4087C1E9}" srcOrd="0" destOrd="0" parTransId="{0D5D3263-1318-45F3-8258-05A33F5EF0E7}" sibTransId="{11077BEA-0E0D-41D2-95A9-9CB4F8D6BE11}"/>
    <dgm:cxn modelId="{07EEB85D-1AAC-40DB-A876-8E3C371901C0}" type="presOf" srcId="{5E4EACF8-D8BA-48A3-A91C-B75A4087C1E9}" destId="{58ED6DB8-D95C-40A5-86FF-B4CF72A45DFE}" srcOrd="0" destOrd="0" presId="urn:microsoft.com/office/officeart/2005/8/layout/chevron1"/>
    <dgm:cxn modelId="{0671342A-029F-4816-9F68-B8FC560ED4B3}" type="presOf" srcId="{BE4451E9-EF30-4321-9817-86E9E76939A4}" destId="{290404B6-8B5C-471D-A85C-0308F7334F7A}" srcOrd="0" destOrd="0" presId="urn:microsoft.com/office/officeart/2005/8/layout/chevron1"/>
    <dgm:cxn modelId="{A554E3A6-1DB8-4704-9267-325CDA59A49E}" type="presParOf" srcId="{E89B8541-A7E4-4F85-A985-B95043540C8B}" destId="{58ED6DB8-D95C-40A5-86FF-B4CF72A45DFE}" srcOrd="0" destOrd="0" presId="urn:microsoft.com/office/officeart/2005/8/layout/chevron1"/>
    <dgm:cxn modelId="{B59BC41B-DA29-429E-B11C-36F8A4FC0699}" type="presParOf" srcId="{E89B8541-A7E4-4F85-A985-B95043540C8B}" destId="{949FFB80-74FA-4AB2-A363-BCB975F400E0}" srcOrd="1" destOrd="0" presId="urn:microsoft.com/office/officeart/2005/8/layout/chevron1"/>
    <dgm:cxn modelId="{D78E8D1E-FBFA-4664-BD5B-FACD0BF71CE0}" type="presParOf" srcId="{E89B8541-A7E4-4F85-A985-B95043540C8B}" destId="{290404B6-8B5C-471D-A85C-0308F7334F7A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609201C-5CEF-46A3-908E-F2601B7FED1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E4EACF8-D8BA-48A3-A91C-B75A4087C1E9}">
      <dgm:prSet phldrT="[Текст]" custT="1"/>
      <dgm:spPr>
        <a:solidFill>
          <a:srgbClr val="92D050"/>
        </a:solidFill>
      </dgm:spPr>
      <dgm:t>
        <a:bodyPr/>
        <a:lstStyle/>
        <a:p>
          <a:pPr algn="l">
            <a:spcAft>
              <a:spcPts val="0"/>
            </a:spcAft>
          </a:pPr>
          <a:r>
            <a:rPr lang="ru-RU" sz="1400" b="1" i="1" dirty="0" smtClean="0">
              <a:solidFill>
                <a:srgbClr val="FF0000"/>
              </a:solidFill>
              <a:latin typeface="+mj-lt"/>
            </a:rPr>
            <a:t>0505 Другие вопросы в области жилищно-коммунального хозяйства</a:t>
          </a:r>
        </a:p>
        <a:p>
          <a:pPr algn="l">
            <a:spcAft>
              <a:spcPts val="0"/>
            </a:spcAft>
          </a:pPr>
          <a:r>
            <a:rPr lang="ru-RU" sz="1350" b="1" i="1" dirty="0" smtClean="0">
              <a:solidFill>
                <a:schemeClr val="tx1"/>
              </a:solidFill>
              <a:latin typeface="+mj-lt"/>
            </a:rPr>
            <a:t>План   </a:t>
          </a:r>
          <a:r>
            <a:rPr lang="ru-RU" sz="1350" b="0" i="1" dirty="0" smtClean="0">
              <a:solidFill>
                <a:schemeClr val="tx1"/>
              </a:solidFill>
              <a:latin typeface="+mj-lt"/>
            </a:rPr>
            <a:t>10 790,2 тыс. руб.</a:t>
          </a:r>
        </a:p>
        <a:p>
          <a:pPr algn="l">
            <a:spcAft>
              <a:spcPts val="0"/>
            </a:spcAft>
          </a:pPr>
          <a:r>
            <a:rPr lang="ru-RU" sz="1350" b="1" i="1" dirty="0" smtClean="0">
              <a:solidFill>
                <a:schemeClr val="tx1"/>
              </a:solidFill>
              <a:latin typeface="+mj-lt"/>
            </a:rPr>
            <a:t>Исполнено </a:t>
          </a:r>
          <a:r>
            <a:rPr lang="ru-RU" sz="1350" b="0" i="1" dirty="0" smtClean="0">
              <a:solidFill>
                <a:schemeClr val="tx1"/>
              </a:solidFill>
              <a:latin typeface="+mj-lt"/>
            </a:rPr>
            <a:t>10 768,7 тыс.руб. (99,8%)</a:t>
          </a:r>
          <a:endParaRPr lang="ru-RU" sz="1350" i="1" dirty="0">
            <a:latin typeface="+mj-lt"/>
          </a:endParaRPr>
        </a:p>
      </dgm:t>
    </dgm:pt>
    <dgm:pt modelId="{0D5D3263-1318-45F3-8258-05A33F5EF0E7}" type="parTrans" cxnId="{A175EBEB-E3F1-4701-96CB-E21E95D5C6B1}">
      <dgm:prSet/>
      <dgm:spPr/>
      <dgm:t>
        <a:bodyPr/>
        <a:lstStyle/>
        <a:p>
          <a:endParaRPr lang="ru-RU" i="1">
            <a:latin typeface="+mj-lt"/>
          </a:endParaRPr>
        </a:p>
      </dgm:t>
    </dgm:pt>
    <dgm:pt modelId="{11077BEA-0E0D-41D2-95A9-9CB4F8D6BE11}" type="sibTrans" cxnId="{A175EBEB-E3F1-4701-96CB-E21E95D5C6B1}">
      <dgm:prSet/>
      <dgm:spPr/>
      <dgm:t>
        <a:bodyPr/>
        <a:lstStyle/>
        <a:p>
          <a:endParaRPr lang="ru-RU" i="1">
            <a:latin typeface="+mj-lt"/>
          </a:endParaRPr>
        </a:p>
      </dgm:t>
    </dgm:pt>
    <dgm:pt modelId="{BE4451E9-EF30-4321-9817-86E9E76939A4}">
      <dgm:prSet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algn="l">
            <a:spcAft>
              <a:spcPts val="0"/>
            </a:spcAft>
          </a:pPr>
          <a:r>
            <a:rPr lang="ru-RU" sz="1100" b="1" i="1" dirty="0" smtClean="0">
              <a:solidFill>
                <a:srgbClr val="FF0000"/>
              </a:solidFill>
              <a:latin typeface="+mj-lt"/>
            </a:rPr>
            <a:t>- МКУ «УСЗ» п. Кедровый</a:t>
          </a:r>
        </a:p>
        <a:p>
          <a:pPr algn="l">
            <a:spcAft>
              <a:spcPts val="0"/>
            </a:spcAft>
          </a:pPr>
          <a:r>
            <a:rPr lang="ru-RU" sz="1100" b="1" i="1" dirty="0" smtClean="0">
              <a:solidFill>
                <a:schemeClr val="tx1"/>
              </a:solidFill>
              <a:latin typeface="+mj-lt"/>
            </a:rPr>
            <a:t>Исполнено  </a:t>
          </a:r>
          <a:r>
            <a:rPr lang="ru-RU" sz="1100" b="0" i="1" dirty="0" smtClean="0">
              <a:solidFill>
                <a:schemeClr val="tx1"/>
              </a:solidFill>
              <a:latin typeface="+mj-lt"/>
            </a:rPr>
            <a:t>8 998,6 тыс.руб. (99,8%)</a:t>
          </a:r>
        </a:p>
        <a:p>
          <a:r>
            <a:rPr lang="ru-RU" sz="1100" b="1" i="1" dirty="0" smtClean="0">
              <a:solidFill>
                <a:srgbClr val="FF0000"/>
              </a:solidFill>
              <a:latin typeface="+mj-lt"/>
            </a:rPr>
            <a:t>- Расходы на обеспечение реализации полномочий органов местного самоуправления для решения вопросов местного значения</a:t>
          </a:r>
        </a:p>
        <a:p>
          <a:pPr algn="l">
            <a:spcAft>
              <a:spcPts val="0"/>
            </a:spcAft>
          </a:pPr>
          <a:r>
            <a:rPr lang="ru-RU" sz="1100" b="1" i="1" dirty="0" smtClean="0">
              <a:solidFill>
                <a:schemeClr val="tx1"/>
              </a:solidFill>
              <a:latin typeface="+mj-lt"/>
            </a:rPr>
            <a:t>Исполнено</a:t>
          </a:r>
          <a:r>
            <a:rPr lang="ru-RU" sz="1100" b="0" i="1" dirty="0" smtClean="0">
              <a:solidFill>
                <a:schemeClr val="tx1"/>
              </a:solidFill>
              <a:latin typeface="+mj-lt"/>
            </a:rPr>
            <a:t>   1 770,1 тыс.руб. (99,7%)</a:t>
          </a:r>
        </a:p>
      </dgm:t>
    </dgm:pt>
    <dgm:pt modelId="{D38FD422-EE56-4072-AE3C-9B30E8F7D1D9}" type="parTrans" cxnId="{50A08945-8B9A-488C-806E-F06B5CE950E8}">
      <dgm:prSet/>
      <dgm:spPr/>
      <dgm:t>
        <a:bodyPr/>
        <a:lstStyle/>
        <a:p>
          <a:endParaRPr lang="ru-RU" i="1">
            <a:latin typeface="+mj-lt"/>
          </a:endParaRPr>
        </a:p>
      </dgm:t>
    </dgm:pt>
    <dgm:pt modelId="{E45146F0-2782-4AAB-BAEA-5F980014A3B0}" type="sibTrans" cxnId="{50A08945-8B9A-488C-806E-F06B5CE950E8}">
      <dgm:prSet/>
      <dgm:spPr/>
      <dgm:t>
        <a:bodyPr/>
        <a:lstStyle/>
        <a:p>
          <a:endParaRPr lang="ru-RU" i="1">
            <a:latin typeface="+mj-lt"/>
          </a:endParaRPr>
        </a:p>
      </dgm:t>
    </dgm:pt>
    <dgm:pt modelId="{E89B8541-A7E4-4F85-A985-B95043540C8B}" type="pres">
      <dgm:prSet presAssocID="{6609201C-5CEF-46A3-908E-F2601B7FED1F}" presName="Name0" presStyleCnt="0">
        <dgm:presLayoutVars>
          <dgm:dir/>
          <dgm:animLvl val="lvl"/>
          <dgm:resizeHandles val="exact"/>
        </dgm:presLayoutVars>
      </dgm:prSet>
      <dgm:spPr/>
    </dgm:pt>
    <dgm:pt modelId="{58ED6DB8-D95C-40A5-86FF-B4CF72A45DFE}" type="pres">
      <dgm:prSet presAssocID="{5E4EACF8-D8BA-48A3-A91C-B75A4087C1E9}" presName="parTxOnly" presStyleLbl="node1" presStyleIdx="0" presStyleCnt="2" custScaleX="878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9FFB80-74FA-4AB2-A363-BCB975F400E0}" type="pres">
      <dgm:prSet presAssocID="{11077BEA-0E0D-41D2-95A9-9CB4F8D6BE11}" presName="parTxOnlySpace" presStyleCnt="0"/>
      <dgm:spPr/>
    </dgm:pt>
    <dgm:pt modelId="{290404B6-8B5C-471D-A85C-0308F7334F7A}" type="pres">
      <dgm:prSet presAssocID="{BE4451E9-EF30-4321-9817-86E9E76939A4}" presName="parTxOnly" presStyleLbl="node1" presStyleIdx="1" presStyleCnt="2" custScaleX="107114" custLinFactNeighborX="-37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A08945-8B9A-488C-806E-F06B5CE950E8}" srcId="{6609201C-5CEF-46A3-908E-F2601B7FED1F}" destId="{BE4451E9-EF30-4321-9817-86E9E76939A4}" srcOrd="1" destOrd="0" parTransId="{D38FD422-EE56-4072-AE3C-9B30E8F7D1D9}" sibTransId="{E45146F0-2782-4AAB-BAEA-5F980014A3B0}"/>
    <dgm:cxn modelId="{A175EBEB-E3F1-4701-96CB-E21E95D5C6B1}" srcId="{6609201C-5CEF-46A3-908E-F2601B7FED1F}" destId="{5E4EACF8-D8BA-48A3-A91C-B75A4087C1E9}" srcOrd="0" destOrd="0" parTransId="{0D5D3263-1318-45F3-8258-05A33F5EF0E7}" sibTransId="{11077BEA-0E0D-41D2-95A9-9CB4F8D6BE11}"/>
    <dgm:cxn modelId="{BB476FD1-158E-49B0-8BEE-C69DD83F7B9A}" type="presOf" srcId="{6609201C-5CEF-46A3-908E-F2601B7FED1F}" destId="{E89B8541-A7E4-4F85-A985-B95043540C8B}" srcOrd="0" destOrd="0" presId="urn:microsoft.com/office/officeart/2005/8/layout/chevron1"/>
    <dgm:cxn modelId="{03D0184C-8713-4AFF-9A11-8D0BF1C15174}" type="presOf" srcId="{BE4451E9-EF30-4321-9817-86E9E76939A4}" destId="{290404B6-8B5C-471D-A85C-0308F7334F7A}" srcOrd="0" destOrd="0" presId="urn:microsoft.com/office/officeart/2005/8/layout/chevron1"/>
    <dgm:cxn modelId="{DBAFF61A-4E11-46E5-855D-B88F4CB2FE54}" type="presOf" srcId="{5E4EACF8-D8BA-48A3-A91C-B75A4087C1E9}" destId="{58ED6DB8-D95C-40A5-86FF-B4CF72A45DFE}" srcOrd="0" destOrd="0" presId="urn:microsoft.com/office/officeart/2005/8/layout/chevron1"/>
    <dgm:cxn modelId="{CEEBB6D3-D70C-468D-892E-4E19638B15D2}" type="presParOf" srcId="{E89B8541-A7E4-4F85-A985-B95043540C8B}" destId="{58ED6DB8-D95C-40A5-86FF-B4CF72A45DFE}" srcOrd="0" destOrd="0" presId="urn:microsoft.com/office/officeart/2005/8/layout/chevron1"/>
    <dgm:cxn modelId="{DC678082-3EFB-454E-9DDD-86D2BA8B3017}" type="presParOf" srcId="{E89B8541-A7E4-4F85-A985-B95043540C8B}" destId="{949FFB80-74FA-4AB2-A363-BCB975F400E0}" srcOrd="1" destOrd="0" presId="urn:microsoft.com/office/officeart/2005/8/layout/chevron1"/>
    <dgm:cxn modelId="{7E26735E-1E4A-4F99-8BA5-567258790397}" type="presParOf" srcId="{E89B8541-A7E4-4F85-A985-B95043540C8B}" destId="{290404B6-8B5C-471D-A85C-0308F7334F7A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E679E17-3E7D-42B5-94B4-BB4627A7E99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6CB0E6-8699-4C54-947A-914EBAAFBB96}">
      <dgm:prSet phldrT="[Текст]" custT="1"/>
      <dgm:spPr>
        <a:solidFill>
          <a:schemeClr val="accent3">
            <a:lumMod val="60000"/>
            <a:lumOff val="40000"/>
            <a:alpha val="90000"/>
          </a:schemeClr>
        </a:solidFill>
        <a:ln w="9525">
          <a:solidFill>
            <a:schemeClr val="tx1"/>
          </a:solidFill>
        </a:ln>
      </dgm:spPr>
      <dgm:t>
        <a:bodyPr/>
        <a:lstStyle/>
        <a:p>
          <a:r>
            <a:rPr lang="ru-RU" sz="2800" b="1" i="1" dirty="0" smtClean="0">
              <a:solidFill>
                <a:srgbClr val="FF0000"/>
              </a:solidFill>
              <a:latin typeface="+mj-lt"/>
            </a:rPr>
            <a:t>МБУК «ДК п.Кедровый»</a:t>
          </a:r>
        </a:p>
        <a:p>
          <a:r>
            <a:rPr lang="ru-RU" sz="2800" b="1" i="1" dirty="0" smtClean="0">
              <a:latin typeface="+mj-lt"/>
            </a:rPr>
            <a:t>План</a:t>
          </a:r>
          <a:r>
            <a:rPr lang="ru-RU" sz="2800" i="1" dirty="0" smtClean="0">
              <a:latin typeface="+mj-lt"/>
            </a:rPr>
            <a:t>   9 924,9 тыс.руб.</a:t>
          </a:r>
        </a:p>
        <a:p>
          <a:r>
            <a:rPr lang="ru-RU" sz="2800" b="1" i="1" dirty="0" smtClean="0">
              <a:latin typeface="+mj-lt"/>
            </a:rPr>
            <a:t>Исполнено</a:t>
          </a:r>
          <a:r>
            <a:rPr lang="ru-RU" sz="2800" i="1" dirty="0" smtClean="0">
              <a:latin typeface="+mj-lt"/>
            </a:rPr>
            <a:t>   9 924,9 тыс.руб. (100,0%)         </a:t>
          </a:r>
          <a:endParaRPr lang="ru-RU" sz="2800" i="1" dirty="0">
            <a:latin typeface="+mj-lt"/>
          </a:endParaRPr>
        </a:p>
      </dgm:t>
    </dgm:pt>
    <dgm:pt modelId="{EC7E6A49-0FFF-4C48-A957-7C6E56B16412}" type="parTrans" cxnId="{753685DD-0ABC-4B08-B129-CDFEEE30172A}">
      <dgm:prSet/>
      <dgm:spPr/>
      <dgm:t>
        <a:bodyPr/>
        <a:lstStyle/>
        <a:p>
          <a:endParaRPr lang="ru-RU"/>
        </a:p>
      </dgm:t>
    </dgm:pt>
    <dgm:pt modelId="{A22CAA0A-3A56-47EF-A669-8F5D4F52A1AA}" type="sibTrans" cxnId="{753685DD-0ABC-4B08-B129-CDFEEE30172A}">
      <dgm:prSet/>
      <dgm:spPr/>
      <dgm:t>
        <a:bodyPr/>
        <a:lstStyle/>
        <a:p>
          <a:endParaRPr lang="ru-RU"/>
        </a:p>
      </dgm:t>
    </dgm:pt>
    <dgm:pt modelId="{A3251C3E-4FB2-4038-BE3D-BB926E39EA42}" type="pres">
      <dgm:prSet presAssocID="{6E679E17-3E7D-42B5-94B4-BB4627A7E99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B4A5365-FBAD-4A57-AB3D-3AED02F658EB}" type="pres">
      <dgm:prSet presAssocID="{556CB0E6-8699-4C54-947A-914EBAAFBB96}" presName="hierRoot1" presStyleCnt="0"/>
      <dgm:spPr/>
    </dgm:pt>
    <dgm:pt modelId="{29ACC958-C1A6-4304-A8F8-6BD2EA3F0AF6}" type="pres">
      <dgm:prSet presAssocID="{556CB0E6-8699-4C54-947A-914EBAAFBB96}" presName="composite" presStyleCnt="0"/>
      <dgm:spPr/>
    </dgm:pt>
    <dgm:pt modelId="{8E755AC3-4839-467D-AFA2-F67701E5DB70}" type="pres">
      <dgm:prSet presAssocID="{556CB0E6-8699-4C54-947A-914EBAAFBB96}" presName="background" presStyleLbl="node0" presStyleIdx="0" presStyleCnt="1"/>
      <dgm:spPr>
        <a:solidFill>
          <a:schemeClr val="accent3"/>
        </a:solidFill>
        <a:ln w="9525">
          <a:solidFill>
            <a:schemeClr val="tx1"/>
          </a:solidFill>
        </a:ln>
      </dgm:spPr>
    </dgm:pt>
    <dgm:pt modelId="{723E7940-4E65-427F-8922-ABAEDF018272}" type="pres">
      <dgm:prSet presAssocID="{556CB0E6-8699-4C54-947A-914EBAAFBB96}" presName="text" presStyleLbl="fgAcc0" presStyleIdx="0" presStyleCnt="1" custScaleX="316659" custScaleY="131267" custLinFactNeighborX="-166" custLinFactNeighborY="-1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E1A458-D80C-4437-B3F9-1E066A0309B8}" type="pres">
      <dgm:prSet presAssocID="{556CB0E6-8699-4C54-947A-914EBAAFBB96}" presName="hierChild2" presStyleCnt="0"/>
      <dgm:spPr/>
    </dgm:pt>
  </dgm:ptLst>
  <dgm:cxnLst>
    <dgm:cxn modelId="{24E7881D-E4BE-4BF9-82A8-A070B490872C}" type="presOf" srcId="{6E679E17-3E7D-42B5-94B4-BB4627A7E994}" destId="{A3251C3E-4FB2-4038-BE3D-BB926E39EA42}" srcOrd="0" destOrd="0" presId="urn:microsoft.com/office/officeart/2005/8/layout/hierarchy1"/>
    <dgm:cxn modelId="{753685DD-0ABC-4B08-B129-CDFEEE30172A}" srcId="{6E679E17-3E7D-42B5-94B4-BB4627A7E994}" destId="{556CB0E6-8699-4C54-947A-914EBAAFBB96}" srcOrd="0" destOrd="0" parTransId="{EC7E6A49-0FFF-4C48-A957-7C6E56B16412}" sibTransId="{A22CAA0A-3A56-47EF-A669-8F5D4F52A1AA}"/>
    <dgm:cxn modelId="{E55C27E4-27DC-477A-A7EE-487D32D6FD8F}" type="presOf" srcId="{556CB0E6-8699-4C54-947A-914EBAAFBB96}" destId="{723E7940-4E65-427F-8922-ABAEDF018272}" srcOrd="0" destOrd="0" presId="urn:microsoft.com/office/officeart/2005/8/layout/hierarchy1"/>
    <dgm:cxn modelId="{F3C6A4D5-1066-49D0-B421-092262B234ED}" type="presParOf" srcId="{A3251C3E-4FB2-4038-BE3D-BB926E39EA42}" destId="{EB4A5365-FBAD-4A57-AB3D-3AED02F658EB}" srcOrd="0" destOrd="0" presId="urn:microsoft.com/office/officeart/2005/8/layout/hierarchy1"/>
    <dgm:cxn modelId="{B8BD71FE-A9B3-407A-A992-624EE786C7F7}" type="presParOf" srcId="{EB4A5365-FBAD-4A57-AB3D-3AED02F658EB}" destId="{29ACC958-C1A6-4304-A8F8-6BD2EA3F0AF6}" srcOrd="0" destOrd="0" presId="urn:microsoft.com/office/officeart/2005/8/layout/hierarchy1"/>
    <dgm:cxn modelId="{317746E9-1DDE-432F-96B5-279C9EA139B4}" type="presParOf" srcId="{29ACC958-C1A6-4304-A8F8-6BD2EA3F0AF6}" destId="{8E755AC3-4839-467D-AFA2-F67701E5DB70}" srcOrd="0" destOrd="0" presId="urn:microsoft.com/office/officeart/2005/8/layout/hierarchy1"/>
    <dgm:cxn modelId="{A22EA044-BAC7-46AA-824C-5B98D128E73E}" type="presParOf" srcId="{29ACC958-C1A6-4304-A8F8-6BD2EA3F0AF6}" destId="{723E7940-4E65-427F-8922-ABAEDF018272}" srcOrd="1" destOrd="0" presId="urn:microsoft.com/office/officeart/2005/8/layout/hierarchy1"/>
    <dgm:cxn modelId="{401E17EB-2E2B-4C4D-8AA2-7CA11E323B73}" type="presParOf" srcId="{EB4A5365-FBAD-4A57-AB3D-3AED02F658EB}" destId="{65E1A458-D80C-4437-B3F9-1E066A0309B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E679E17-3E7D-42B5-94B4-BB4627A7E99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6CB0E6-8699-4C54-947A-914EBAAFBB96}">
      <dgm:prSet phldrT="[Текст]" custT="1"/>
      <dgm:spPr>
        <a:solidFill>
          <a:schemeClr val="accent3">
            <a:lumMod val="60000"/>
            <a:lumOff val="40000"/>
            <a:alpha val="90000"/>
          </a:schemeClr>
        </a:solidFill>
        <a:ln w="9525">
          <a:solidFill>
            <a:schemeClr val="tx1"/>
          </a:solidFill>
        </a:ln>
      </dgm:spPr>
      <dgm:t>
        <a:bodyPr/>
        <a:lstStyle/>
        <a:p>
          <a:r>
            <a:rPr lang="ru-RU" sz="2800" b="1" i="1" dirty="0" smtClean="0">
              <a:latin typeface="+mj-lt"/>
            </a:rPr>
            <a:t>План</a:t>
          </a:r>
          <a:r>
            <a:rPr lang="ru-RU" sz="2800" i="1" dirty="0" smtClean="0">
              <a:latin typeface="+mj-lt"/>
            </a:rPr>
            <a:t>   49,6 тыс.руб.</a:t>
          </a:r>
        </a:p>
        <a:p>
          <a:r>
            <a:rPr lang="ru-RU" sz="2800" b="1" i="1" dirty="0" smtClean="0">
              <a:latin typeface="+mj-lt"/>
            </a:rPr>
            <a:t>Исполнено</a:t>
          </a:r>
          <a:r>
            <a:rPr lang="ru-RU" sz="2800" i="1" dirty="0" smtClean="0">
              <a:latin typeface="+mj-lt"/>
            </a:rPr>
            <a:t>   49,6 тыс.руб. (100,0%)         </a:t>
          </a:r>
          <a:endParaRPr lang="ru-RU" sz="2800" i="1" dirty="0">
            <a:latin typeface="+mj-lt"/>
          </a:endParaRPr>
        </a:p>
      </dgm:t>
    </dgm:pt>
    <dgm:pt modelId="{EC7E6A49-0FFF-4C48-A957-7C6E56B16412}" type="parTrans" cxnId="{753685DD-0ABC-4B08-B129-CDFEEE30172A}">
      <dgm:prSet/>
      <dgm:spPr/>
      <dgm:t>
        <a:bodyPr/>
        <a:lstStyle/>
        <a:p>
          <a:endParaRPr lang="ru-RU"/>
        </a:p>
      </dgm:t>
    </dgm:pt>
    <dgm:pt modelId="{A22CAA0A-3A56-47EF-A669-8F5D4F52A1AA}" type="sibTrans" cxnId="{753685DD-0ABC-4B08-B129-CDFEEE30172A}">
      <dgm:prSet/>
      <dgm:spPr/>
      <dgm:t>
        <a:bodyPr/>
        <a:lstStyle/>
        <a:p>
          <a:endParaRPr lang="ru-RU"/>
        </a:p>
      </dgm:t>
    </dgm:pt>
    <dgm:pt modelId="{A3251C3E-4FB2-4038-BE3D-BB926E39EA42}" type="pres">
      <dgm:prSet presAssocID="{6E679E17-3E7D-42B5-94B4-BB4627A7E99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B4A5365-FBAD-4A57-AB3D-3AED02F658EB}" type="pres">
      <dgm:prSet presAssocID="{556CB0E6-8699-4C54-947A-914EBAAFBB96}" presName="hierRoot1" presStyleCnt="0"/>
      <dgm:spPr/>
    </dgm:pt>
    <dgm:pt modelId="{29ACC958-C1A6-4304-A8F8-6BD2EA3F0AF6}" type="pres">
      <dgm:prSet presAssocID="{556CB0E6-8699-4C54-947A-914EBAAFBB96}" presName="composite" presStyleCnt="0"/>
      <dgm:spPr/>
    </dgm:pt>
    <dgm:pt modelId="{8E755AC3-4839-467D-AFA2-F67701E5DB70}" type="pres">
      <dgm:prSet presAssocID="{556CB0E6-8699-4C54-947A-914EBAAFBB96}" presName="background" presStyleLbl="node0" presStyleIdx="0" presStyleCnt="1"/>
      <dgm:spPr>
        <a:solidFill>
          <a:schemeClr val="accent3"/>
        </a:solidFill>
        <a:ln w="9525">
          <a:solidFill>
            <a:schemeClr val="tx1"/>
          </a:solidFill>
        </a:ln>
      </dgm:spPr>
    </dgm:pt>
    <dgm:pt modelId="{723E7940-4E65-427F-8922-ABAEDF018272}" type="pres">
      <dgm:prSet presAssocID="{556CB0E6-8699-4C54-947A-914EBAAFBB96}" presName="text" presStyleLbl="fgAcc0" presStyleIdx="0" presStyleCnt="1" custScaleX="329016" custScaleY="139409" custLinFactNeighborX="-3409" custLinFactNeighborY="43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E1A458-D80C-4437-B3F9-1E066A0309B8}" type="pres">
      <dgm:prSet presAssocID="{556CB0E6-8699-4C54-947A-914EBAAFBB96}" presName="hierChild2" presStyleCnt="0"/>
      <dgm:spPr/>
    </dgm:pt>
  </dgm:ptLst>
  <dgm:cxnLst>
    <dgm:cxn modelId="{74D874BA-A547-4997-856C-70025923CA0C}" type="presOf" srcId="{556CB0E6-8699-4C54-947A-914EBAAFBB96}" destId="{723E7940-4E65-427F-8922-ABAEDF018272}" srcOrd="0" destOrd="0" presId="urn:microsoft.com/office/officeart/2005/8/layout/hierarchy1"/>
    <dgm:cxn modelId="{FE7A5950-E46F-4665-A606-3239DA8C2FBA}" type="presOf" srcId="{6E679E17-3E7D-42B5-94B4-BB4627A7E994}" destId="{A3251C3E-4FB2-4038-BE3D-BB926E39EA42}" srcOrd="0" destOrd="0" presId="urn:microsoft.com/office/officeart/2005/8/layout/hierarchy1"/>
    <dgm:cxn modelId="{753685DD-0ABC-4B08-B129-CDFEEE30172A}" srcId="{6E679E17-3E7D-42B5-94B4-BB4627A7E994}" destId="{556CB0E6-8699-4C54-947A-914EBAAFBB96}" srcOrd="0" destOrd="0" parTransId="{EC7E6A49-0FFF-4C48-A957-7C6E56B16412}" sibTransId="{A22CAA0A-3A56-47EF-A669-8F5D4F52A1AA}"/>
    <dgm:cxn modelId="{248691A0-9E2B-4A57-984D-4F702D49B23C}" type="presParOf" srcId="{A3251C3E-4FB2-4038-BE3D-BB926E39EA42}" destId="{EB4A5365-FBAD-4A57-AB3D-3AED02F658EB}" srcOrd="0" destOrd="0" presId="urn:microsoft.com/office/officeart/2005/8/layout/hierarchy1"/>
    <dgm:cxn modelId="{45C9B8C8-5E7A-44DE-91EE-90234408F0A1}" type="presParOf" srcId="{EB4A5365-FBAD-4A57-AB3D-3AED02F658EB}" destId="{29ACC958-C1A6-4304-A8F8-6BD2EA3F0AF6}" srcOrd="0" destOrd="0" presId="urn:microsoft.com/office/officeart/2005/8/layout/hierarchy1"/>
    <dgm:cxn modelId="{D0E511E9-ED25-4EAC-8F35-E75D09A30E51}" type="presParOf" srcId="{29ACC958-C1A6-4304-A8F8-6BD2EA3F0AF6}" destId="{8E755AC3-4839-467D-AFA2-F67701E5DB70}" srcOrd="0" destOrd="0" presId="urn:microsoft.com/office/officeart/2005/8/layout/hierarchy1"/>
    <dgm:cxn modelId="{ED99EB50-EAF3-4F5B-BF66-D8F158F6B594}" type="presParOf" srcId="{29ACC958-C1A6-4304-A8F8-6BD2EA3F0AF6}" destId="{723E7940-4E65-427F-8922-ABAEDF018272}" srcOrd="1" destOrd="0" presId="urn:microsoft.com/office/officeart/2005/8/layout/hierarchy1"/>
    <dgm:cxn modelId="{446186B2-23E5-4A16-A133-1943962E07CC}" type="presParOf" srcId="{EB4A5365-FBAD-4A57-AB3D-3AED02F658EB}" destId="{65E1A458-D80C-4437-B3F9-1E066A0309B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E679E17-3E7D-42B5-94B4-BB4627A7E99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6CB0E6-8699-4C54-947A-914EBAAFBB96}">
      <dgm:prSet phldrT="[Текст]" custT="1"/>
      <dgm:spPr>
        <a:solidFill>
          <a:schemeClr val="accent3">
            <a:lumMod val="60000"/>
            <a:lumOff val="40000"/>
            <a:alpha val="90000"/>
          </a:schemeClr>
        </a:solidFill>
        <a:ln w="9525">
          <a:solidFill>
            <a:schemeClr val="tx1"/>
          </a:solidFill>
        </a:ln>
      </dgm:spPr>
      <dgm:t>
        <a:bodyPr/>
        <a:lstStyle/>
        <a:p>
          <a:r>
            <a:rPr lang="ru-RU" sz="2200" b="1" i="1" dirty="0" smtClean="0">
              <a:solidFill>
                <a:srgbClr val="FF0000"/>
              </a:solidFill>
              <a:latin typeface="+mj-lt"/>
            </a:rPr>
            <a:t>МБУ СШ «Искра» п. Кедровый Красноярского края</a:t>
          </a:r>
        </a:p>
        <a:p>
          <a:r>
            <a:rPr lang="ru-RU" sz="2200" b="1" i="1" dirty="0" smtClean="0">
              <a:latin typeface="+mj-lt"/>
            </a:rPr>
            <a:t>План</a:t>
          </a:r>
          <a:r>
            <a:rPr lang="ru-RU" sz="2200" i="1" dirty="0" smtClean="0">
              <a:latin typeface="+mj-lt"/>
            </a:rPr>
            <a:t>   34 445,7 тыс.руб.</a:t>
          </a:r>
        </a:p>
        <a:p>
          <a:r>
            <a:rPr lang="ru-RU" sz="2200" b="1" i="1" dirty="0" smtClean="0">
              <a:latin typeface="+mj-lt"/>
            </a:rPr>
            <a:t>Исполнено</a:t>
          </a:r>
          <a:r>
            <a:rPr lang="ru-RU" sz="2200" i="1" dirty="0" smtClean="0">
              <a:latin typeface="+mj-lt"/>
            </a:rPr>
            <a:t>   34 437,2 тыс.руб. (100,0%)</a:t>
          </a:r>
          <a:endParaRPr lang="ru-RU" sz="2200" i="1" dirty="0">
            <a:latin typeface="+mj-lt"/>
          </a:endParaRPr>
        </a:p>
      </dgm:t>
    </dgm:pt>
    <dgm:pt modelId="{EC7E6A49-0FFF-4C48-A957-7C6E56B16412}" type="parTrans" cxnId="{753685DD-0ABC-4B08-B129-CDFEEE30172A}">
      <dgm:prSet/>
      <dgm:spPr/>
      <dgm:t>
        <a:bodyPr/>
        <a:lstStyle/>
        <a:p>
          <a:endParaRPr lang="ru-RU"/>
        </a:p>
      </dgm:t>
    </dgm:pt>
    <dgm:pt modelId="{A22CAA0A-3A56-47EF-A669-8F5D4F52A1AA}" type="sibTrans" cxnId="{753685DD-0ABC-4B08-B129-CDFEEE30172A}">
      <dgm:prSet/>
      <dgm:spPr/>
      <dgm:t>
        <a:bodyPr/>
        <a:lstStyle/>
        <a:p>
          <a:endParaRPr lang="ru-RU"/>
        </a:p>
      </dgm:t>
    </dgm:pt>
    <dgm:pt modelId="{A3251C3E-4FB2-4038-BE3D-BB926E39EA42}" type="pres">
      <dgm:prSet presAssocID="{6E679E17-3E7D-42B5-94B4-BB4627A7E99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B4A5365-FBAD-4A57-AB3D-3AED02F658EB}" type="pres">
      <dgm:prSet presAssocID="{556CB0E6-8699-4C54-947A-914EBAAFBB96}" presName="hierRoot1" presStyleCnt="0"/>
      <dgm:spPr/>
    </dgm:pt>
    <dgm:pt modelId="{29ACC958-C1A6-4304-A8F8-6BD2EA3F0AF6}" type="pres">
      <dgm:prSet presAssocID="{556CB0E6-8699-4C54-947A-914EBAAFBB96}" presName="composite" presStyleCnt="0"/>
      <dgm:spPr/>
    </dgm:pt>
    <dgm:pt modelId="{8E755AC3-4839-467D-AFA2-F67701E5DB70}" type="pres">
      <dgm:prSet presAssocID="{556CB0E6-8699-4C54-947A-914EBAAFBB96}" presName="background" presStyleLbl="node0" presStyleIdx="0" presStyleCnt="1"/>
      <dgm:spPr>
        <a:solidFill>
          <a:schemeClr val="accent3"/>
        </a:solidFill>
        <a:ln w="9525">
          <a:solidFill>
            <a:schemeClr val="tx1"/>
          </a:solidFill>
        </a:ln>
      </dgm:spPr>
    </dgm:pt>
    <dgm:pt modelId="{723E7940-4E65-427F-8922-ABAEDF018272}" type="pres">
      <dgm:prSet presAssocID="{556CB0E6-8699-4C54-947A-914EBAAFBB96}" presName="text" presStyleLbl="fgAcc0" presStyleIdx="0" presStyleCnt="1" custScaleX="279321" custLinFactNeighborX="2965" custLinFactNeighborY="-19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E1A458-D80C-4437-B3F9-1E066A0309B8}" type="pres">
      <dgm:prSet presAssocID="{556CB0E6-8699-4C54-947A-914EBAAFBB96}" presName="hierChild2" presStyleCnt="0"/>
      <dgm:spPr/>
    </dgm:pt>
  </dgm:ptLst>
  <dgm:cxnLst>
    <dgm:cxn modelId="{E09F30BE-3EE9-42DB-B28D-A14B8DA9AF71}" type="presOf" srcId="{6E679E17-3E7D-42B5-94B4-BB4627A7E994}" destId="{A3251C3E-4FB2-4038-BE3D-BB926E39EA42}" srcOrd="0" destOrd="0" presId="urn:microsoft.com/office/officeart/2005/8/layout/hierarchy1"/>
    <dgm:cxn modelId="{C0BCC079-C21C-4F87-94E4-9F2C2B6BDBEA}" type="presOf" srcId="{556CB0E6-8699-4C54-947A-914EBAAFBB96}" destId="{723E7940-4E65-427F-8922-ABAEDF018272}" srcOrd="0" destOrd="0" presId="urn:microsoft.com/office/officeart/2005/8/layout/hierarchy1"/>
    <dgm:cxn modelId="{753685DD-0ABC-4B08-B129-CDFEEE30172A}" srcId="{6E679E17-3E7D-42B5-94B4-BB4627A7E994}" destId="{556CB0E6-8699-4C54-947A-914EBAAFBB96}" srcOrd="0" destOrd="0" parTransId="{EC7E6A49-0FFF-4C48-A957-7C6E56B16412}" sibTransId="{A22CAA0A-3A56-47EF-A669-8F5D4F52A1AA}"/>
    <dgm:cxn modelId="{F6F02F57-7015-420C-A0C0-2C638BEA9AAD}" type="presParOf" srcId="{A3251C3E-4FB2-4038-BE3D-BB926E39EA42}" destId="{EB4A5365-FBAD-4A57-AB3D-3AED02F658EB}" srcOrd="0" destOrd="0" presId="urn:microsoft.com/office/officeart/2005/8/layout/hierarchy1"/>
    <dgm:cxn modelId="{1776B1A3-2EE9-4908-BFC1-53481AE6747A}" type="presParOf" srcId="{EB4A5365-FBAD-4A57-AB3D-3AED02F658EB}" destId="{29ACC958-C1A6-4304-A8F8-6BD2EA3F0AF6}" srcOrd="0" destOrd="0" presId="urn:microsoft.com/office/officeart/2005/8/layout/hierarchy1"/>
    <dgm:cxn modelId="{5092B94D-D731-4DA8-B80A-4087FCF3EEA7}" type="presParOf" srcId="{29ACC958-C1A6-4304-A8F8-6BD2EA3F0AF6}" destId="{8E755AC3-4839-467D-AFA2-F67701E5DB70}" srcOrd="0" destOrd="0" presId="urn:microsoft.com/office/officeart/2005/8/layout/hierarchy1"/>
    <dgm:cxn modelId="{BB4A5266-9B2E-442A-BEBE-8BEC5B9E91C2}" type="presParOf" srcId="{29ACC958-C1A6-4304-A8F8-6BD2EA3F0AF6}" destId="{723E7940-4E65-427F-8922-ABAEDF018272}" srcOrd="1" destOrd="0" presId="urn:microsoft.com/office/officeart/2005/8/layout/hierarchy1"/>
    <dgm:cxn modelId="{505A929F-BC47-4388-8198-AA4F718F911B}" type="presParOf" srcId="{EB4A5365-FBAD-4A57-AB3D-3AED02F658EB}" destId="{65E1A458-D80C-4437-B3F9-1E066A0309B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414344-E820-43AE-ACA3-71237DD8AF4E}">
      <dsp:nvSpPr>
        <dsp:cNvPr id="0" name=""/>
        <dsp:cNvSpPr/>
      </dsp:nvSpPr>
      <dsp:spPr>
        <a:xfrm>
          <a:off x="4548558" y="1036908"/>
          <a:ext cx="3036082" cy="360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6805"/>
              </a:lnTo>
              <a:lnTo>
                <a:pt x="3036082" y="246805"/>
              </a:lnTo>
              <a:lnTo>
                <a:pt x="3036082" y="36052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36D53E-BB3A-4E43-8786-ED58C480ADA6}">
      <dsp:nvSpPr>
        <dsp:cNvPr id="0" name=""/>
        <dsp:cNvSpPr/>
      </dsp:nvSpPr>
      <dsp:spPr>
        <a:xfrm>
          <a:off x="4483263" y="1036908"/>
          <a:ext cx="91440" cy="360529"/>
        </a:xfrm>
        <a:custGeom>
          <a:avLst/>
          <a:gdLst/>
          <a:ahLst/>
          <a:cxnLst/>
          <a:rect l="0" t="0" r="0" b="0"/>
          <a:pathLst>
            <a:path>
              <a:moveTo>
                <a:pt x="65294" y="0"/>
              </a:moveTo>
              <a:lnTo>
                <a:pt x="65294" y="246805"/>
              </a:lnTo>
              <a:lnTo>
                <a:pt x="45720" y="246805"/>
              </a:lnTo>
              <a:lnTo>
                <a:pt x="45720" y="36052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A27553-DCFF-4CC3-A23B-E9D6E3F6DEC3}">
      <dsp:nvSpPr>
        <dsp:cNvPr id="0" name=""/>
        <dsp:cNvSpPr/>
      </dsp:nvSpPr>
      <dsp:spPr>
        <a:xfrm>
          <a:off x="1425119" y="1036908"/>
          <a:ext cx="3123438" cy="331242"/>
        </a:xfrm>
        <a:custGeom>
          <a:avLst/>
          <a:gdLst/>
          <a:ahLst/>
          <a:cxnLst/>
          <a:rect l="0" t="0" r="0" b="0"/>
          <a:pathLst>
            <a:path>
              <a:moveTo>
                <a:pt x="3123438" y="0"/>
              </a:moveTo>
              <a:lnTo>
                <a:pt x="3123438" y="217518"/>
              </a:lnTo>
              <a:lnTo>
                <a:pt x="0" y="217518"/>
              </a:lnTo>
              <a:lnTo>
                <a:pt x="0" y="331242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C9A16F-C576-4C8C-A820-BA0D14694293}">
      <dsp:nvSpPr>
        <dsp:cNvPr id="0" name=""/>
        <dsp:cNvSpPr/>
      </dsp:nvSpPr>
      <dsp:spPr>
        <a:xfrm>
          <a:off x="1979713" y="144016"/>
          <a:ext cx="5137690" cy="892891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C9893B-2F7A-4EB6-B8E6-8DFCB31C0D9A}">
      <dsp:nvSpPr>
        <dsp:cNvPr id="0" name=""/>
        <dsp:cNvSpPr/>
      </dsp:nvSpPr>
      <dsp:spPr>
        <a:xfrm>
          <a:off x="2116114" y="273597"/>
          <a:ext cx="5137690" cy="892891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  <a:alpha val="9000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i="1" kern="1200" dirty="0" smtClean="0">
              <a:solidFill>
                <a:srgbClr val="FF0000"/>
              </a:solidFill>
              <a:latin typeface="+mj-lt"/>
            </a:rPr>
            <a:t>Доходы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1" i="1" kern="1200" dirty="0" smtClean="0">
              <a:latin typeface="+mj-lt"/>
            </a:rPr>
            <a:t>План</a:t>
          </a:r>
          <a:r>
            <a:rPr lang="ru-RU" sz="1800" i="1" kern="1200" dirty="0" smtClean="0">
              <a:latin typeface="+mj-lt"/>
            </a:rPr>
            <a:t>   242 812,1 тыс.руб.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1" i="1" kern="1200" dirty="0" smtClean="0">
              <a:latin typeface="+mj-lt"/>
            </a:rPr>
            <a:t>Исполнено  </a:t>
          </a:r>
          <a:r>
            <a:rPr lang="ru-RU" sz="1800" i="1" kern="1200" dirty="0" smtClean="0">
              <a:latin typeface="+mj-lt"/>
            </a:rPr>
            <a:t> 241 156,2 тыс.руб. (99,3%)</a:t>
          </a:r>
          <a:endParaRPr lang="ru-RU" sz="1800" i="1" kern="1200" dirty="0">
            <a:latin typeface="+mj-lt"/>
          </a:endParaRPr>
        </a:p>
      </dsp:txBody>
      <dsp:txXfrm>
        <a:off x="2142266" y="299749"/>
        <a:ext cx="5085386" cy="840587"/>
      </dsp:txXfrm>
    </dsp:sp>
    <dsp:sp modelId="{5171123F-2049-43A4-9EE4-6B09DFCB5E11}">
      <dsp:nvSpPr>
        <dsp:cNvPr id="0" name=""/>
        <dsp:cNvSpPr/>
      </dsp:nvSpPr>
      <dsp:spPr>
        <a:xfrm>
          <a:off x="-5" y="1368150"/>
          <a:ext cx="2850249" cy="1269342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88E89E-3FEE-4732-B0B9-855650804507}">
      <dsp:nvSpPr>
        <dsp:cNvPr id="0" name=""/>
        <dsp:cNvSpPr/>
      </dsp:nvSpPr>
      <dsp:spPr>
        <a:xfrm>
          <a:off x="136395" y="1497731"/>
          <a:ext cx="2850249" cy="1269342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  <a:alpha val="9000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i="1" kern="1200" dirty="0" smtClean="0">
              <a:solidFill>
                <a:srgbClr val="FF0000"/>
              </a:solidFill>
              <a:latin typeface="+mj-lt"/>
            </a:rPr>
            <a:t>Налоговые доходы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i="1" kern="1200" dirty="0" smtClean="0">
              <a:latin typeface="+mj-lt"/>
            </a:rPr>
            <a:t>План</a:t>
          </a:r>
          <a:r>
            <a:rPr lang="ru-RU" sz="1400" i="1" kern="1200" dirty="0" smtClean="0">
              <a:latin typeface="+mj-lt"/>
            </a:rPr>
            <a:t>   17 381,9 тыс.руб.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i="1" kern="1200" dirty="0" smtClean="0">
              <a:latin typeface="+mj-lt"/>
            </a:rPr>
            <a:t>Исполнено</a:t>
          </a:r>
          <a:r>
            <a:rPr lang="ru-RU" sz="1400" i="1" kern="1200" dirty="0" smtClean="0">
              <a:latin typeface="+mj-lt"/>
            </a:rPr>
            <a:t>   18 215,1 тыс.руб. (104,8%)</a:t>
          </a:r>
          <a:endParaRPr lang="ru-RU" sz="1400" i="1" kern="1200" dirty="0">
            <a:latin typeface="+mj-lt"/>
          </a:endParaRPr>
        </a:p>
      </dsp:txBody>
      <dsp:txXfrm>
        <a:off x="173573" y="1534909"/>
        <a:ext cx="2775893" cy="1194986"/>
      </dsp:txXfrm>
    </dsp:sp>
    <dsp:sp modelId="{DA0BDC3F-CF2E-4564-8055-DB4122010DF6}">
      <dsp:nvSpPr>
        <dsp:cNvPr id="0" name=""/>
        <dsp:cNvSpPr/>
      </dsp:nvSpPr>
      <dsp:spPr>
        <a:xfrm>
          <a:off x="3151846" y="1397437"/>
          <a:ext cx="2754275" cy="1269069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BA66A9-97E3-465E-9D6D-0C6E1DD6EE14}">
      <dsp:nvSpPr>
        <dsp:cNvPr id="0" name=""/>
        <dsp:cNvSpPr/>
      </dsp:nvSpPr>
      <dsp:spPr>
        <a:xfrm>
          <a:off x="3288247" y="1527018"/>
          <a:ext cx="2754275" cy="1269069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  <a:alpha val="9000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i="1" kern="1200" dirty="0" smtClean="0">
              <a:solidFill>
                <a:srgbClr val="FF0000"/>
              </a:solidFill>
              <a:latin typeface="+mj-lt"/>
            </a:rPr>
            <a:t>Неналоговые доходы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i="1" kern="1200" dirty="0" smtClean="0">
              <a:latin typeface="+mj-lt"/>
            </a:rPr>
            <a:t>План</a:t>
          </a:r>
          <a:r>
            <a:rPr lang="ru-RU" sz="1400" i="1" kern="1200" dirty="0" smtClean="0">
              <a:latin typeface="+mj-lt"/>
            </a:rPr>
            <a:t>   11 083,8  тыс.руб.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i="1" kern="1200" dirty="0" smtClean="0">
              <a:latin typeface="+mj-lt"/>
            </a:rPr>
            <a:t>Исполнено</a:t>
          </a:r>
          <a:r>
            <a:rPr lang="ru-RU" sz="1400" i="1" kern="1200" dirty="0" smtClean="0">
              <a:latin typeface="+mj-lt"/>
            </a:rPr>
            <a:t>   11 077,7  тыс.руб. (99,9%)</a:t>
          </a:r>
          <a:endParaRPr lang="ru-RU" sz="1400" b="1" i="1" kern="1200" dirty="0" smtClean="0">
            <a:latin typeface="+mj-lt"/>
          </a:endParaRPr>
        </a:p>
      </dsp:txBody>
      <dsp:txXfrm>
        <a:off x="3325417" y="1564188"/>
        <a:ext cx="2679935" cy="1194729"/>
      </dsp:txXfrm>
    </dsp:sp>
    <dsp:sp modelId="{E833DC16-6AC5-43A9-B231-7ED50DD8F03A}">
      <dsp:nvSpPr>
        <dsp:cNvPr id="0" name=""/>
        <dsp:cNvSpPr/>
      </dsp:nvSpPr>
      <dsp:spPr>
        <a:xfrm>
          <a:off x="6161682" y="1397437"/>
          <a:ext cx="2845916" cy="1293523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D19F2E-33DE-4F0F-B113-E805665E611B}">
      <dsp:nvSpPr>
        <dsp:cNvPr id="0" name=""/>
        <dsp:cNvSpPr/>
      </dsp:nvSpPr>
      <dsp:spPr>
        <a:xfrm>
          <a:off x="6298083" y="1527018"/>
          <a:ext cx="2845916" cy="1293523"/>
        </a:xfrm>
        <a:prstGeom prst="roundRect">
          <a:avLst>
            <a:gd name="adj" fmla="val 10000"/>
          </a:avLst>
        </a:prstGeom>
        <a:solidFill>
          <a:srgbClr val="FFFF00">
            <a:alpha val="90000"/>
          </a:srgb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i="1" kern="1200" dirty="0" smtClean="0">
              <a:solidFill>
                <a:srgbClr val="FF0000"/>
              </a:solidFill>
              <a:latin typeface="+mj-lt"/>
            </a:rPr>
            <a:t>Безвозмездные поступления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i="1" kern="1200" dirty="0" smtClean="0">
              <a:latin typeface="+mj-lt"/>
            </a:rPr>
            <a:t>План</a:t>
          </a:r>
          <a:r>
            <a:rPr lang="ru-RU" sz="1400" i="1" kern="1200" dirty="0" smtClean="0">
              <a:latin typeface="+mj-lt"/>
            </a:rPr>
            <a:t>   214 346,4 тыс.руб.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i="1" kern="1200" dirty="0" smtClean="0">
              <a:latin typeface="+mj-lt"/>
            </a:rPr>
            <a:t>Исполнено</a:t>
          </a:r>
          <a:r>
            <a:rPr lang="ru-RU" sz="1400" i="1" kern="1200" dirty="0" smtClean="0">
              <a:latin typeface="+mj-lt"/>
            </a:rPr>
            <a:t>   211 863,4 тыс.руб. (98,8%)</a:t>
          </a:r>
          <a:endParaRPr lang="ru-RU" sz="1400" i="1" kern="1200" dirty="0">
            <a:latin typeface="+mj-lt"/>
          </a:endParaRPr>
        </a:p>
      </dsp:txBody>
      <dsp:txXfrm>
        <a:off x="6335969" y="1564904"/>
        <a:ext cx="2770144" cy="121775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755AC3-4839-467D-AFA2-F67701E5DB70}">
      <dsp:nvSpPr>
        <dsp:cNvPr id="0" name=""/>
        <dsp:cNvSpPr/>
      </dsp:nvSpPr>
      <dsp:spPr>
        <a:xfrm>
          <a:off x="-65344" y="220535"/>
          <a:ext cx="7667674" cy="1172850"/>
        </a:xfrm>
        <a:prstGeom prst="roundRect">
          <a:avLst>
            <a:gd name="adj" fmla="val 10000"/>
          </a:avLst>
        </a:prstGeom>
        <a:solidFill>
          <a:schemeClr val="accent3"/>
        </a:solidFill>
        <a:ln w="95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3E7940-4E65-427F-8922-ABAEDF018272}">
      <dsp:nvSpPr>
        <dsp:cNvPr id="0" name=""/>
        <dsp:cNvSpPr/>
      </dsp:nvSpPr>
      <dsp:spPr>
        <a:xfrm>
          <a:off x="233101" y="504058"/>
          <a:ext cx="7667674" cy="11728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1" i="1" kern="1200" dirty="0" smtClean="0">
              <a:solidFill>
                <a:srgbClr val="FF0000"/>
              </a:solidFill>
              <a:latin typeface="+mj-lt"/>
            </a:rPr>
            <a:t>Благоустройство общественной территории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1" i="1" kern="1200" dirty="0" smtClean="0">
              <a:solidFill>
                <a:srgbClr val="FF0000"/>
              </a:solidFill>
              <a:latin typeface="+mj-lt"/>
            </a:rPr>
            <a:t>сквер «Аллея Любви»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i="1" kern="1200" dirty="0" smtClean="0">
              <a:latin typeface="+mj-lt"/>
            </a:rPr>
            <a:t>План</a:t>
          </a:r>
          <a:r>
            <a:rPr lang="ru-RU" sz="1400" i="1" kern="1200" dirty="0" smtClean="0">
              <a:latin typeface="+mj-lt"/>
            </a:rPr>
            <a:t>   2 372,7 тыс.руб.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i="1" kern="1200" dirty="0" smtClean="0">
              <a:latin typeface="+mj-lt"/>
            </a:rPr>
            <a:t>Исполнено</a:t>
          </a:r>
          <a:r>
            <a:rPr lang="ru-RU" sz="1400" i="1" kern="1200" dirty="0" smtClean="0">
              <a:latin typeface="+mj-lt"/>
            </a:rPr>
            <a:t>   2 372,7 тыс.руб. </a:t>
          </a:r>
          <a:r>
            <a:rPr lang="ru-RU" sz="1400" i="1" kern="1200" dirty="0" smtClean="0">
              <a:solidFill>
                <a:schemeClr val="tx1"/>
              </a:solidFill>
              <a:latin typeface="+mj-lt"/>
            </a:rPr>
            <a:t>(100,0%)</a:t>
          </a:r>
        </a:p>
      </dsp:txBody>
      <dsp:txXfrm>
        <a:off x="267453" y="538410"/>
        <a:ext cx="7598970" cy="110414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755AC3-4839-467D-AFA2-F67701E5DB70}">
      <dsp:nvSpPr>
        <dsp:cNvPr id="0" name=""/>
        <dsp:cNvSpPr/>
      </dsp:nvSpPr>
      <dsp:spPr>
        <a:xfrm>
          <a:off x="-65344" y="220535"/>
          <a:ext cx="7667674" cy="1172850"/>
        </a:xfrm>
        <a:prstGeom prst="roundRect">
          <a:avLst>
            <a:gd name="adj" fmla="val 10000"/>
          </a:avLst>
        </a:prstGeom>
        <a:solidFill>
          <a:schemeClr val="accent3"/>
        </a:solidFill>
        <a:ln w="95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3E7940-4E65-427F-8922-ABAEDF018272}">
      <dsp:nvSpPr>
        <dsp:cNvPr id="0" name=""/>
        <dsp:cNvSpPr/>
      </dsp:nvSpPr>
      <dsp:spPr>
        <a:xfrm>
          <a:off x="233101" y="504058"/>
          <a:ext cx="7667674" cy="11728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1" i="1" kern="1200" dirty="0" smtClean="0">
              <a:solidFill>
                <a:srgbClr val="FF0000"/>
              </a:solidFill>
              <a:latin typeface="+mj-lt"/>
            </a:rPr>
            <a:t>Благоустройство дворовой территории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1" i="1" kern="1200" dirty="0" smtClean="0">
              <a:solidFill>
                <a:srgbClr val="FF0000"/>
              </a:solidFill>
              <a:latin typeface="+mj-lt"/>
            </a:rPr>
            <a:t>по адресу: Красноярский край, п. Кедровый,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1" i="1" kern="1200" dirty="0" smtClean="0">
              <a:solidFill>
                <a:srgbClr val="FF0000"/>
              </a:solidFill>
              <a:latin typeface="+mj-lt"/>
            </a:rPr>
            <a:t>ул. Мира, д. 5, ул. Мира, д. 7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i="1" kern="1200" dirty="0" smtClean="0">
              <a:latin typeface="+mj-lt"/>
            </a:rPr>
            <a:t>План</a:t>
          </a:r>
          <a:r>
            <a:rPr lang="ru-RU" sz="1400" i="1" kern="1200" dirty="0" smtClean="0">
              <a:latin typeface="+mj-lt"/>
            </a:rPr>
            <a:t>   1 037,6 тыс.руб.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i="1" kern="1200" dirty="0" smtClean="0">
              <a:latin typeface="+mj-lt"/>
            </a:rPr>
            <a:t>Исполнено</a:t>
          </a:r>
          <a:r>
            <a:rPr lang="ru-RU" sz="1400" i="1" kern="1200" dirty="0" smtClean="0">
              <a:latin typeface="+mj-lt"/>
            </a:rPr>
            <a:t>   1 037,6 тыс.руб. </a:t>
          </a:r>
          <a:r>
            <a:rPr lang="ru-RU" sz="1400" i="1" kern="1200" dirty="0" smtClean="0">
              <a:solidFill>
                <a:schemeClr val="tx1"/>
              </a:solidFill>
              <a:latin typeface="+mj-lt"/>
            </a:rPr>
            <a:t>(100,0%)</a:t>
          </a:r>
        </a:p>
      </dsp:txBody>
      <dsp:txXfrm>
        <a:off x="267453" y="538410"/>
        <a:ext cx="7598970" cy="11041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755AC3-4839-467D-AFA2-F67701E5DB70}">
      <dsp:nvSpPr>
        <dsp:cNvPr id="0" name=""/>
        <dsp:cNvSpPr/>
      </dsp:nvSpPr>
      <dsp:spPr>
        <a:xfrm>
          <a:off x="27946" y="0"/>
          <a:ext cx="6695923" cy="1120291"/>
        </a:xfrm>
        <a:prstGeom prst="roundRect">
          <a:avLst>
            <a:gd name="adj" fmla="val 10000"/>
          </a:avLst>
        </a:prstGeom>
        <a:solidFill>
          <a:schemeClr val="accent3"/>
        </a:solidFill>
        <a:ln w="95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3E7940-4E65-427F-8922-ABAEDF018272}">
      <dsp:nvSpPr>
        <dsp:cNvPr id="0" name=""/>
        <dsp:cNvSpPr/>
      </dsp:nvSpPr>
      <dsp:spPr>
        <a:xfrm>
          <a:off x="288852" y="247860"/>
          <a:ext cx="6695923" cy="1120291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  <a:alpha val="90000"/>
          </a:schemeClr>
        </a:solidFill>
        <a:ln w="95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+mj-lt"/>
            </a:rPr>
            <a:t>План</a:t>
          </a:r>
          <a:r>
            <a:rPr lang="ru-RU" sz="2800" i="1" kern="1200" dirty="0" smtClean="0">
              <a:latin typeface="+mj-lt"/>
            </a:rPr>
            <a:t>   </a:t>
          </a:r>
          <a:r>
            <a:rPr lang="ru-RU" sz="2800" i="1" kern="1200" dirty="0" smtClean="0">
              <a:solidFill>
                <a:schemeClr val="tx1"/>
              </a:solidFill>
              <a:latin typeface="+mj-lt"/>
            </a:rPr>
            <a:t>488,7 </a:t>
          </a:r>
          <a:r>
            <a:rPr lang="ru-RU" sz="2800" i="1" kern="1200" dirty="0" smtClean="0">
              <a:latin typeface="+mj-lt"/>
            </a:rPr>
            <a:t>тыс.руб.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+mj-lt"/>
            </a:rPr>
            <a:t>Исполнено</a:t>
          </a:r>
          <a:r>
            <a:rPr lang="ru-RU" sz="2800" i="1" kern="1200" dirty="0" smtClean="0">
              <a:latin typeface="+mj-lt"/>
            </a:rPr>
            <a:t>   </a:t>
          </a:r>
          <a:r>
            <a:rPr lang="ru-RU" sz="2800" i="1" kern="1200" dirty="0" smtClean="0">
              <a:solidFill>
                <a:schemeClr val="tx1"/>
              </a:solidFill>
              <a:latin typeface="+mj-lt"/>
            </a:rPr>
            <a:t>446,6</a:t>
          </a:r>
          <a:r>
            <a:rPr lang="ru-RU" sz="2800" i="1" kern="1200" dirty="0" smtClean="0">
              <a:latin typeface="+mj-lt"/>
            </a:rPr>
            <a:t> тыс.руб. (91,4%)         </a:t>
          </a:r>
          <a:endParaRPr lang="ru-RU" sz="2800" i="1" kern="1200" dirty="0">
            <a:latin typeface="+mj-lt"/>
          </a:endParaRPr>
        </a:p>
      </dsp:txBody>
      <dsp:txXfrm>
        <a:off x="321664" y="280672"/>
        <a:ext cx="6630299" cy="10546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ED6DB8-D95C-40A5-86FF-B4CF72A45DFE}">
      <dsp:nvSpPr>
        <dsp:cNvPr id="0" name=""/>
        <dsp:cNvSpPr/>
      </dsp:nvSpPr>
      <dsp:spPr>
        <a:xfrm>
          <a:off x="0" y="0"/>
          <a:ext cx="3699202" cy="1296144"/>
        </a:xfrm>
        <a:prstGeom prst="chevron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i="1" kern="1200" dirty="0" smtClean="0">
              <a:solidFill>
                <a:srgbClr val="FF0000"/>
              </a:solidFill>
              <a:latin typeface="+mj-lt"/>
            </a:rPr>
            <a:t>0501 Жилищное хозяйство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350" b="1" i="1" kern="1200" dirty="0" smtClean="0">
              <a:solidFill>
                <a:schemeClr val="tx1"/>
              </a:solidFill>
              <a:latin typeface="+mj-lt"/>
            </a:rPr>
            <a:t>План   </a:t>
          </a:r>
          <a:r>
            <a:rPr lang="ru-RU" sz="1350" b="0" i="1" kern="1200" dirty="0" smtClean="0">
              <a:solidFill>
                <a:schemeClr val="tx1"/>
              </a:solidFill>
              <a:latin typeface="+mj-lt"/>
            </a:rPr>
            <a:t>3 023,8 тыс. руб.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350" b="1" i="1" kern="1200" dirty="0" smtClean="0">
              <a:solidFill>
                <a:schemeClr val="tx1"/>
              </a:solidFill>
              <a:latin typeface="+mj-lt"/>
            </a:rPr>
            <a:t>Исполнено </a:t>
          </a:r>
          <a:r>
            <a:rPr lang="ru-RU" sz="1350" b="0" i="1" kern="1200" dirty="0" smtClean="0">
              <a:solidFill>
                <a:schemeClr val="tx1"/>
              </a:solidFill>
              <a:latin typeface="+mj-lt"/>
            </a:rPr>
            <a:t>2 235,9 тыс.руб. (73,9%)</a:t>
          </a:r>
          <a:endParaRPr lang="ru-RU" sz="1350" i="1" kern="1200" dirty="0">
            <a:latin typeface="+mj-lt"/>
          </a:endParaRPr>
        </a:p>
      </dsp:txBody>
      <dsp:txXfrm>
        <a:off x="648072" y="0"/>
        <a:ext cx="2403058" cy="1296144"/>
      </dsp:txXfrm>
    </dsp:sp>
    <dsp:sp modelId="{290404B6-8B5C-471D-A85C-0308F7334F7A}">
      <dsp:nvSpPr>
        <dsp:cNvPr id="0" name=""/>
        <dsp:cNvSpPr/>
      </dsp:nvSpPr>
      <dsp:spPr>
        <a:xfrm>
          <a:off x="3240399" y="0"/>
          <a:ext cx="4606613" cy="1296144"/>
        </a:xfrm>
        <a:prstGeom prst="chevron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100" b="1" i="1" kern="1200" dirty="0" smtClean="0">
              <a:solidFill>
                <a:srgbClr val="FF0000"/>
              </a:solidFill>
              <a:latin typeface="+mj-lt"/>
            </a:rPr>
            <a:t>- Установка приборов учета в МКД (квартиры)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100" b="1" i="1" kern="1200" dirty="0" smtClean="0">
              <a:solidFill>
                <a:srgbClr val="FF0000"/>
              </a:solidFill>
              <a:latin typeface="+mj-lt"/>
            </a:rPr>
            <a:t> </a:t>
          </a:r>
          <a:r>
            <a:rPr lang="ru-RU" sz="1100" b="1" i="1" kern="1200" dirty="0" smtClean="0">
              <a:solidFill>
                <a:schemeClr val="tx1"/>
              </a:solidFill>
              <a:latin typeface="+mj-lt"/>
            </a:rPr>
            <a:t>Исполнено   </a:t>
          </a:r>
          <a:r>
            <a:rPr lang="ru-RU" sz="1100" b="0" i="1" kern="1200" dirty="0" smtClean="0">
              <a:solidFill>
                <a:schemeClr val="tx1"/>
              </a:solidFill>
              <a:latin typeface="+mj-lt"/>
            </a:rPr>
            <a:t>22,7 тыс.руб. (45,4%)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100" b="1" i="1" kern="1200" dirty="0" smtClean="0">
              <a:solidFill>
                <a:srgbClr val="FF0000"/>
              </a:solidFill>
              <a:latin typeface="+mj-lt"/>
            </a:rPr>
            <a:t>- Взносы на капитальный ремонт МКД, находящихся в муниципальной собственности 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100" b="1" i="1" kern="1200" dirty="0" smtClean="0">
              <a:solidFill>
                <a:schemeClr val="tx1"/>
              </a:solidFill>
              <a:latin typeface="+mj-lt"/>
            </a:rPr>
            <a:t>Исполнено  </a:t>
          </a:r>
          <a:r>
            <a:rPr lang="ru-RU" sz="1100" b="0" i="1" kern="1200" dirty="0" smtClean="0">
              <a:solidFill>
                <a:schemeClr val="tx1"/>
              </a:solidFill>
              <a:latin typeface="+mj-lt"/>
            </a:rPr>
            <a:t>1 413,2 тыс.руб. (97,5%)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100" b="1" i="1" kern="1200" dirty="0" smtClean="0">
              <a:solidFill>
                <a:srgbClr val="FF0000"/>
              </a:solidFill>
              <a:latin typeface="+mj-lt"/>
            </a:rPr>
            <a:t>- Обустройство мест (площадок) накопления отходов потребления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100" b="1" i="1" kern="1200" dirty="0" smtClean="0">
              <a:solidFill>
                <a:schemeClr val="tx1"/>
              </a:solidFill>
              <a:latin typeface="+mj-lt"/>
            </a:rPr>
            <a:t>Исполнено   </a:t>
          </a:r>
          <a:r>
            <a:rPr lang="ru-RU" sz="1100" b="0" i="1" kern="1200" dirty="0" smtClean="0">
              <a:solidFill>
                <a:schemeClr val="tx1"/>
              </a:solidFill>
              <a:latin typeface="+mj-lt"/>
            </a:rPr>
            <a:t>800,0 тыс.руб. (52,5%)</a:t>
          </a:r>
          <a:endParaRPr lang="ru-RU" sz="1100" b="1" i="1" kern="1200" dirty="0" smtClean="0">
            <a:solidFill>
              <a:srgbClr val="FF0000"/>
            </a:solidFill>
            <a:latin typeface="+mj-lt"/>
          </a:endParaRPr>
        </a:p>
      </dsp:txBody>
      <dsp:txXfrm>
        <a:off x="3888471" y="0"/>
        <a:ext cx="3310469" cy="12961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ED6DB8-D95C-40A5-86FF-B4CF72A45DFE}">
      <dsp:nvSpPr>
        <dsp:cNvPr id="0" name=""/>
        <dsp:cNvSpPr/>
      </dsp:nvSpPr>
      <dsp:spPr>
        <a:xfrm>
          <a:off x="3551" y="0"/>
          <a:ext cx="3692034" cy="1296144"/>
        </a:xfrm>
        <a:prstGeom prst="chevron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i="1" kern="1200" dirty="0" smtClean="0">
              <a:solidFill>
                <a:srgbClr val="FF0000"/>
              </a:solidFill>
              <a:latin typeface="+mj-lt"/>
            </a:rPr>
            <a:t>0502 Коммунальное  хозяйство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350" b="1" i="1" kern="1200" dirty="0" smtClean="0">
              <a:solidFill>
                <a:schemeClr val="tx1"/>
              </a:solidFill>
              <a:latin typeface="+mj-lt"/>
            </a:rPr>
            <a:t>План   </a:t>
          </a:r>
          <a:r>
            <a:rPr lang="ru-RU" sz="1350" b="0" i="1" kern="1200" dirty="0" smtClean="0">
              <a:solidFill>
                <a:schemeClr val="tx1"/>
              </a:solidFill>
              <a:latin typeface="+mj-lt"/>
            </a:rPr>
            <a:t>7 634,7 тыс. руб.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350" b="1" i="1" kern="1200" dirty="0" smtClean="0">
              <a:solidFill>
                <a:schemeClr val="tx1"/>
              </a:solidFill>
              <a:latin typeface="+mj-lt"/>
            </a:rPr>
            <a:t>Исполнено  </a:t>
          </a:r>
          <a:r>
            <a:rPr lang="ru-RU" sz="1350" b="0" i="1" kern="1200" dirty="0" smtClean="0">
              <a:solidFill>
                <a:schemeClr val="tx1"/>
              </a:solidFill>
              <a:latin typeface="+mj-lt"/>
            </a:rPr>
            <a:t>5 892,2 тыс.руб. (77,2%)</a:t>
          </a:r>
          <a:endParaRPr lang="ru-RU" sz="1350" i="1" kern="1200" dirty="0">
            <a:latin typeface="+mj-lt"/>
          </a:endParaRPr>
        </a:p>
      </dsp:txBody>
      <dsp:txXfrm>
        <a:off x="651623" y="0"/>
        <a:ext cx="2395890" cy="1296144"/>
      </dsp:txXfrm>
    </dsp:sp>
    <dsp:sp modelId="{290404B6-8B5C-471D-A85C-0308F7334F7A}">
      <dsp:nvSpPr>
        <dsp:cNvPr id="0" name=""/>
        <dsp:cNvSpPr/>
      </dsp:nvSpPr>
      <dsp:spPr>
        <a:xfrm>
          <a:off x="3244751" y="0"/>
          <a:ext cx="4656461" cy="1296144"/>
        </a:xfrm>
        <a:prstGeom prst="chevron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500" b="1" i="1" kern="1200" dirty="0" smtClean="0">
              <a:solidFill>
                <a:srgbClr val="FF0000"/>
              </a:solidFill>
              <a:latin typeface="+mj-lt"/>
            </a:rPr>
            <a:t>- Компенсация выпадающих доходов организации ЖКХ (субсидии)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500" b="1" i="1" kern="1200" dirty="0" smtClean="0">
              <a:solidFill>
                <a:schemeClr val="tx1"/>
              </a:solidFill>
              <a:latin typeface="+mj-lt"/>
            </a:rPr>
            <a:t>Исполнено  </a:t>
          </a:r>
          <a:r>
            <a:rPr lang="ru-RU" sz="1500" b="0" i="1" kern="1200" dirty="0" smtClean="0">
              <a:solidFill>
                <a:schemeClr val="tx1"/>
              </a:solidFill>
              <a:latin typeface="+mj-lt"/>
            </a:rPr>
            <a:t>5 892,2 тыс.руб. (77,2%)</a:t>
          </a:r>
          <a:endParaRPr lang="ru-RU" sz="1500" b="1" i="1" kern="1200" dirty="0" smtClean="0">
            <a:solidFill>
              <a:srgbClr val="FF0000"/>
            </a:solidFill>
            <a:latin typeface="+mj-lt"/>
          </a:endParaRPr>
        </a:p>
      </dsp:txBody>
      <dsp:txXfrm>
        <a:off x="3892823" y="0"/>
        <a:ext cx="3360317" cy="129614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ED6DB8-D95C-40A5-86FF-B4CF72A45DFE}">
      <dsp:nvSpPr>
        <dsp:cNvPr id="0" name=""/>
        <dsp:cNvSpPr/>
      </dsp:nvSpPr>
      <dsp:spPr>
        <a:xfrm>
          <a:off x="1753" y="0"/>
          <a:ext cx="3715051" cy="1296144"/>
        </a:xfrm>
        <a:prstGeom prst="chevron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i="1" kern="1200" dirty="0" smtClean="0">
              <a:solidFill>
                <a:srgbClr val="FF0000"/>
              </a:solidFill>
              <a:latin typeface="+mj-lt"/>
            </a:rPr>
            <a:t>0503 Благоустройство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350" b="1" i="1" kern="1200" dirty="0" smtClean="0">
              <a:solidFill>
                <a:schemeClr val="tx1"/>
              </a:solidFill>
              <a:latin typeface="+mj-lt"/>
            </a:rPr>
            <a:t>План   </a:t>
          </a:r>
          <a:r>
            <a:rPr lang="ru-RU" sz="1350" b="0" i="1" kern="1200" dirty="0" smtClean="0">
              <a:solidFill>
                <a:schemeClr val="tx1"/>
              </a:solidFill>
              <a:latin typeface="+mj-lt"/>
            </a:rPr>
            <a:t>4 830,2 тыс. руб.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350" b="1" i="1" kern="1200" dirty="0" smtClean="0">
              <a:solidFill>
                <a:schemeClr val="tx1"/>
              </a:solidFill>
              <a:latin typeface="+mj-lt"/>
            </a:rPr>
            <a:t>Исполнено </a:t>
          </a:r>
          <a:r>
            <a:rPr lang="ru-RU" sz="1350" b="0" i="1" kern="1200" dirty="0" smtClean="0">
              <a:solidFill>
                <a:schemeClr val="tx1"/>
              </a:solidFill>
              <a:latin typeface="+mj-lt"/>
            </a:rPr>
            <a:t>4 395,2 тыс.руб. (91,0%)</a:t>
          </a:r>
          <a:endParaRPr lang="ru-RU" sz="1350" i="1" kern="1200" dirty="0">
            <a:latin typeface="+mj-lt"/>
          </a:endParaRPr>
        </a:p>
      </dsp:txBody>
      <dsp:txXfrm>
        <a:off x="649825" y="0"/>
        <a:ext cx="2418907" cy="1296144"/>
      </dsp:txXfrm>
    </dsp:sp>
    <dsp:sp modelId="{290404B6-8B5C-471D-A85C-0308F7334F7A}">
      <dsp:nvSpPr>
        <dsp:cNvPr id="0" name=""/>
        <dsp:cNvSpPr/>
      </dsp:nvSpPr>
      <dsp:spPr>
        <a:xfrm>
          <a:off x="3262953" y="0"/>
          <a:ext cx="4657926" cy="1296144"/>
        </a:xfrm>
        <a:prstGeom prst="chevron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50" b="1" i="1" kern="1200" dirty="0" smtClean="0">
              <a:solidFill>
                <a:srgbClr val="FF0000"/>
              </a:solidFill>
              <a:latin typeface="+mj-lt"/>
            </a:rPr>
            <a:t>- Содержание и ремонт уличного освещения</a:t>
          </a:r>
        </a:p>
        <a:p>
          <a:pPr lvl="0" algn="l" defTabSz="466725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50" b="1" i="1" kern="1200" dirty="0" smtClean="0">
              <a:solidFill>
                <a:schemeClr val="tx1"/>
              </a:solidFill>
              <a:latin typeface="+mj-lt"/>
            </a:rPr>
            <a:t>Исполнено  </a:t>
          </a:r>
          <a:r>
            <a:rPr lang="ru-RU" sz="1050" b="0" i="1" kern="1200" dirty="0" smtClean="0">
              <a:solidFill>
                <a:schemeClr val="tx1"/>
              </a:solidFill>
              <a:latin typeface="+mj-lt"/>
            </a:rPr>
            <a:t>545,4 тыс.руб. (75,8%)</a:t>
          </a:r>
        </a:p>
        <a:p>
          <a:pPr lvl="0" algn="l" defTabSz="466725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50" b="1" i="1" kern="1200" dirty="0" smtClean="0">
              <a:solidFill>
                <a:srgbClr val="FF0000"/>
              </a:solidFill>
              <a:latin typeface="+mj-lt"/>
            </a:rPr>
            <a:t>- Благоустройство общественных мест поселка и уборку территории</a:t>
          </a:r>
        </a:p>
        <a:p>
          <a:pPr lvl="0" algn="l" defTabSz="466725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50" b="1" i="1" kern="1200" dirty="0" smtClean="0">
              <a:solidFill>
                <a:schemeClr val="tx1"/>
              </a:solidFill>
              <a:latin typeface="+mj-lt"/>
            </a:rPr>
            <a:t>Исполнено  </a:t>
          </a:r>
          <a:r>
            <a:rPr lang="ru-RU" sz="1050" b="0" i="1" kern="1200" dirty="0" smtClean="0">
              <a:solidFill>
                <a:schemeClr val="tx1"/>
              </a:solidFill>
              <a:latin typeface="+mj-lt"/>
            </a:rPr>
            <a:t>439,5 тыс.руб. (62,8%)</a:t>
          </a:r>
        </a:p>
        <a:p>
          <a:pPr lvl="0" algn="l" defTabSz="466725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50" b="1" i="1" kern="1200" dirty="0" smtClean="0">
              <a:solidFill>
                <a:srgbClr val="FF0000"/>
              </a:solidFill>
              <a:latin typeface="+mj-lt"/>
            </a:rPr>
            <a:t>- Благоустройство дворовой и общественной территории в рамках программы «Формирование комфортной городской среды»</a:t>
          </a:r>
        </a:p>
        <a:p>
          <a:pPr lvl="0" algn="l" defTabSz="466725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50" b="1" i="1" kern="1200" dirty="0" smtClean="0">
              <a:solidFill>
                <a:schemeClr val="tx1"/>
              </a:solidFill>
              <a:latin typeface="+mj-lt"/>
            </a:rPr>
            <a:t>Исполнено  </a:t>
          </a:r>
          <a:r>
            <a:rPr lang="ru-RU" sz="1050" b="0" i="1" kern="1200" dirty="0" smtClean="0">
              <a:solidFill>
                <a:schemeClr val="tx1"/>
              </a:solidFill>
              <a:latin typeface="+mj-lt"/>
            </a:rPr>
            <a:t>3 410,3 тыс.руб. (100,0%)</a:t>
          </a:r>
          <a:endParaRPr lang="ru-RU" sz="1050" b="1" i="1" kern="1200" dirty="0" smtClean="0">
            <a:solidFill>
              <a:srgbClr val="FF0000"/>
            </a:solidFill>
            <a:latin typeface="+mj-lt"/>
          </a:endParaRPr>
        </a:p>
      </dsp:txBody>
      <dsp:txXfrm>
        <a:off x="3911025" y="0"/>
        <a:ext cx="3361782" cy="129614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ED6DB8-D95C-40A5-86FF-B4CF72A45DFE}">
      <dsp:nvSpPr>
        <dsp:cNvPr id="0" name=""/>
        <dsp:cNvSpPr/>
      </dsp:nvSpPr>
      <dsp:spPr>
        <a:xfrm>
          <a:off x="3513" y="0"/>
          <a:ext cx="3793962" cy="1296144"/>
        </a:xfrm>
        <a:prstGeom prst="chevron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i="1" kern="1200" dirty="0" smtClean="0">
              <a:solidFill>
                <a:srgbClr val="FF0000"/>
              </a:solidFill>
              <a:latin typeface="+mj-lt"/>
            </a:rPr>
            <a:t>0505 Другие вопросы в области жилищно-коммунального хозяйства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350" b="1" i="1" kern="1200" dirty="0" smtClean="0">
              <a:solidFill>
                <a:schemeClr val="tx1"/>
              </a:solidFill>
              <a:latin typeface="+mj-lt"/>
            </a:rPr>
            <a:t>План   </a:t>
          </a:r>
          <a:r>
            <a:rPr lang="ru-RU" sz="1350" b="0" i="1" kern="1200" dirty="0" smtClean="0">
              <a:solidFill>
                <a:schemeClr val="tx1"/>
              </a:solidFill>
              <a:latin typeface="+mj-lt"/>
            </a:rPr>
            <a:t>10 790,2 тыс. руб.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350" b="1" i="1" kern="1200" dirty="0" smtClean="0">
              <a:solidFill>
                <a:schemeClr val="tx1"/>
              </a:solidFill>
              <a:latin typeface="+mj-lt"/>
            </a:rPr>
            <a:t>Исполнено </a:t>
          </a:r>
          <a:r>
            <a:rPr lang="ru-RU" sz="1350" b="0" i="1" kern="1200" dirty="0" smtClean="0">
              <a:solidFill>
                <a:schemeClr val="tx1"/>
              </a:solidFill>
              <a:latin typeface="+mj-lt"/>
            </a:rPr>
            <a:t>10 768,7 тыс.руб. (99,8%)</a:t>
          </a:r>
          <a:endParaRPr lang="ru-RU" sz="1350" i="1" kern="1200" dirty="0">
            <a:latin typeface="+mj-lt"/>
          </a:endParaRPr>
        </a:p>
      </dsp:txBody>
      <dsp:txXfrm>
        <a:off x="651585" y="0"/>
        <a:ext cx="2497818" cy="1296144"/>
      </dsp:txXfrm>
    </dsp:sp>
    <dsp:sp modelId="{290404B6-8B5C-471D-A85C-0308F7334F7A}">
      <dsp:nvSpPr>
        <dsp:cNvPr id="0" name=""/>
        <dsp:cNvSpPr/>
      </dsp:nvSpPr>
      <dsp:spPr>
        <a:xfrm>
          <a:off x="3349827" y="0"/>
          <a:ext cx="4623545" cy="1296144"/>
        </a:xfrm>
        <a:prstGeom prst="chevron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100" b="1" i="1" kern="1200" dirty="0" smtClean="0">
              <a:solidFill>
                <a:srgbClr val="FF0000"/>
              </a:solidFill>
              <a:latin typeface="+mj-lt"/>
            </a:rPr>
            <a:t>- МКУ «УСЗ» п. Кедровый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100" b="1" i="1" kern="1200" dirty="0" smtClean="0">
              <a:solidFill>
                <a:schemeClr val="tx1"/>
              </a:solidFill>
              <a:latin typeface="+mj-lt"/>
            </a:rPr>
            <a:t>Исполнено  </a:t>
          </a:r>
          <a:r>
            <a:rPr lang="ru-RU" sz="1100" b="0" i="1" kern="1200" dirty="0" smtClean="0">
              <a:solidFill>
                <a:schemeClr val="tx1"/>
              </a:solidFill>
              <a:latin typeface="+mj-lt"/>
            </a:rPr>
            <a:t>8 998,6 тыс.руб. (99,8%)</a:t>
          </a:r>
        </a:p>
        <a:p>
          <a:pPr lvl="0" defTabSz="488950">
            <a:lnSpc>
              <a:spcPct val="90000"/>
            </a:lnSpc>
            <a:spcBef>
              <a:spcPct val="0"/>
            </a:spcBef>
          </a:pPr>
          <a:r>
            <a:rPr lang="ru-RU" sz="1100" b="1" i="1" kern="1200" dirty="0" smtClean="0">
              <a:solidFill>
                <a:srgbClr val="FF0000"/>
              </a:solidFill>
              <a:latin typeface="+mj-lt"/>
            </a:rPr>
            <a:t>- Расходы на обеспечение реализации полномочий органов местного самоуправления для решения вопросов местного значения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100" b="1" i="1" kern="1200" dirty="0" smtClean="0">
              <a:solidFill>
                <a:schemeClr val="tx1"/>
              </a:solidFill>
              <a:latin typeface="+mj-lt"/>
            </a:rPr>
            <a:t>Исполнено</a:t>
          </a:r>
          <a:r>
            <a:rPr lang="ru-RU" sz="1100" b="0" i="1" kern="1200" dirty="0" smtClean="0">
              <a:solidFill>
                <a:schemeClr val="tx1"/>
              </a:solidFill>
              <a:latin typeface="+mj-lt"/>
            </a:rPr>
            <a:t>   1 770,1 тыс.руб. (99,7%)</a:t>
          </a:r>
        </a:p>
      </dsp:txBody>
      <dsp:txXfrm>
        <a:off x="3997899" y="0"/>
        <a:ext cx="3327401" cy="129614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755AC3-4839-467D-AFA2-F67701E5DB70}">
      <dsp:nvSpPr>
        <dsp:cNvPr id="0" name=""/>
        <dsp:cNvSpPr/>
      </dsp:nvSpPr>
      <dsp:spPr>
        <a:xfrm>
          <a:off x="-2120" y="67465"/>
          <a:ext cx="6328284" cy="1665802"/>
        </a:xfrm>
        <a:prstGeom prst="roundRect">
          <a:avLst>
            <a:gd name="adj" fmla="val 10000"/>
          </a:avLst>
        </a:prstGeom>
        <a:solidFill>
          <a:schemeClr val="accent3"/>
        </a:solidFill>
        <a:ln w="95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3E7940-4E65-427F-8922-ABAEDF018272}">
      <dsp:nvSpPr>
        <dsp:cNvPr id="0" name=""/>
        <dsp:cNvSpPr/>
      </dsp:nvSpPr>
      <dsp:spPr>
        <a:xfrm>
          <a:off x="219929" y="278413"/>
          <a:ext cx="6328284" cy="1665802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  <a:alpha val="90000"/>
          </a:schemeClr>
        </a:solidFill>
        <a:ln w="95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rgbClr val="FF0000"/>
              </a:solidFill>
              <a:latin typeface="+mj-lt"/>
            </a:rPr>
            <a:t>МБУК «ДК п.Кедровый»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+mj-lt"/>
            </a:rPr>
            <a:t>План</a:t>
          </a:r>
          <a:r>
            <a:rPr lang="ru-RU" sz="2800" i="1" kern="1200" dirty="0" smtClean="0">
              <a:latin typeface="+mj-lt"/>
            </a:rPr>
            <a:t>   9 924,9 тыс.руб.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+mj-lt"/>
            </a:rPr>
            <a:t>Исполнено</a:t>
          </a:r>
          <a:r>
            <a:rPr lang="ru-RU" sz="2800" i="1" kern="1200" dirty="0" smtClean="0">
              <a:latin typeface="+mj-lt"/>
            </a:rPr>
            <a:t>   9 924,9 тыс.руб. (100,0%)         </a:t>
          </a:r>
          <a:endParaRPr lang="ru-RU" sz="2800" i="1" kern="1200" dirty="0">
            <a:latin typeface="+mj-lt"/>
          </a:endParaRPr>
        </a:p>
      </dsp:txBody>
      <dsp:txXfrm>
        <a:off x="268719" y="327203"/>
        <a:ext cx="6230704" cy="156822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755AC3-4839-467D-AFA2-F67701E5DB70}">
      <dsp:nvSpPr>
        <dsp:cNvPr id="0" name=""/>
        <dsp:cNvSpPr/>
      </dsp:nvSpPr>
      <dsp:spPr>
        <a:xfrm>
          <a:off x="-65521" y="107478"/>
          <a:ext cx="6338373" cy="1705396"/>
        </a:xfrm>
        <a:prstGeom prst="roundRect">
          <a:avLst>
            <a:gd name="adj" fmla="val 10000"/>
          </a:avLst>
        </a:prstGeom>
        <a:solidFill>
          <a:schemeClr val="accent3"/>
        </a:solidFill>
        <a:ln w="95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3E7940-4E65-427F-8922-ABAEDF018272}">
      <dsp:nvSpPr>
        <dsp:cNvPr id="0" name=""/>
        <dsp:cNvSpPr/>
      </dsp:nvSpPr>
      <dsp:spPr>
        <a:xfrm>
          <a:off x="148529" y="310827"/>
          <a:ext cx="6338373" cy="1705396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  <a:alpha val="90000"/>
          </a:schemeClr>
        </a:solidFill>
        <a:ln w="95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+mj-lt"/>
            </a:rPr>
            <a:t>План</a:t>
          </a:r>
          <a:r>
            <a:rPr lang="ru-RU" sz="2800" i="1" kern="1200" dirty="0" smtClean="0">
              <a:latin typeface="+mj-lt"/>
            </a:rPr>
            <a:t>   49,6 тыс.руб.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+mj-lt"/>
            </a:rPr>
            <a:t>Исполнено</a:t>
          </a:r>
          <a:r>
            <a:rPr lang="ru-RU" sz="2800" i="1" kern="1200" dirty="0" smtClean="0">
              <a:latin typeface="+mj-lt"/>
            </a:rPr>
            <a:t>   49,6 тыс.руб. (100,0%)         </a:t>
          </a:r>
          <a:endParaRPr lang="ru-RU" sz="2800" i="1" kern="1200" dirty="0">
            <a:latin typeface="+mj-lt"/>
          </a:endParaRPr>
        </a:p>
      </dsp:txBody>
      <dsp:txXfrm>
        <a:off x="198478" y="360776"/>
        <a:ext cx="6238475" cy="160549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755AC3-4839-467D-AFA2-F67701E5DB70}">
      <dsp:nvSpPr>
        <dsp:cNvPr id="0" name=""/>
        <dsp:cNvSpPr/>
      </dsp:nvSpPr>
      <dsp:spPr>
        <a:xfrm>
          <a:off x="4425" y="3"/>
          <a:ext cx="6574795" cy="1494694"/>
        </a:xfrm>
        <a:prstGeom prst="roundRect">
          <a:avLst>
            <a:gd name="adj" fmla="val 10000"/>
          </a:avLst>
        </a:prstGeom>
        <a:solidFill>
          <a:schemeClr val="accent3"/>
        </a:solidFill>
        <a:ln w="95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3E7940-4E65-427F-8922-ABAEDF018272}">
      <dsp:nvSpPr>
        <dsp:cNvPr id="0" name=""/>
        <dsp:cNvSpPr/>
      </dsp:nvSpPr>
      <dsp:spPr>
        <a:xfrm>
          <a:off x="265964" y="248464"/>
          <a:ext cx="6574795" cy="1494694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  <a:alpha val="90000"/>
          </a:schemeClr>
        </a:solidFill>
        <a:ln w="95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kern="1200" dirty="0" smtClean="0">
              <a:solidFill>
                <a:srgbClr val="FF0000"/>
              </a:solidFill>
              <a:latin typeface="+mj-lt"/>
            </a:rPr>
            <a:t>МБУ СШ «Искра» п. Кедровый Красноярского края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kern="1200" dirty="0" smtClean="0">
              <a:latin typeface="+mj-lt"/>
            </a:rPr>
            <a:t>План</a:t>
          </a:r>
          <a:r>
            <a:rPr lang="ru-RU" sz="2200" i="1" kern="1200" dirty="0" smtClean="0">
              <a:latin typeface="+mj-lt"/>
            </a:rPr>
            <a:t>   34 445,7 тыс.руб.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kern="1200" dirty="0" smtClean="0">
              <a:latin typeface="+mj-lt"/>
            </a:rPr>
            <a:t>Исполнено</a:t>
          </a:r>
          <a:r>
            <a:rPr lang="ru-RU" sz="2200" i="1" kern="1200" dirty="0" smtClean="0">
              <a:latin typeface="+mj-lt"/>
            </a:rPr>
            <a:t>   34 437,2 тыс.руб. (100,0%)</a:t>
          </a:r>
          <a:endParaRPr lang="ru-RU" sz="2200" i="1" kern="1200" dirty="0">
            <a:latin typeface="+mj-lt"/>
          </a:endParaRPr>
        </a:p>
      </dsp:txBody>
      <dsp:txXfrm>
        <a:off x="309742" y="292242"/>
        <a:ext cx="6487239" cy="14071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1EE3AD-6BB7-4C92-8EED-4129DA7088B0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88D470-EA2D-4530-8FED-EB2BA8EB9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217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88D470-EA2D-4530-8FED-EB2BA8EB930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7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diagramData" Target="../diagrams/data5.xml"/><Relationship Id="rId18" Type="http://schemas.openxmlformats.org/officeDocument/2006/relationships/diagramData" Target="../diagrams/data6.xml"/><Relationship Id="rId3" Type="http://schemas.openxmlformats.org/officeDocument/2006/relationships/diagramData" Target="../diagrams/data3.xml"/><Relationship Id="rId21" Type="http://schemas.openxmlformats.org/officeDocument/2006/relationships/diagramColors" Target="../diagrams/colors6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17" Type="http://schemas.microsoft.com/office/2007/relationships/diagramDrawing" Target="../diagrams/drawing5.xml"/><Relationship Id="rId2" Type="http://schemas.openxmlformats.org/officeDocument/2006/relationships/image" Target="../media/image3.png"/><Relationship Id="rId16" Type="http://schemas.openxmlformats.org/officeDocument/2006/relationships/diagramColors" Target="../diagrams/colors5.xml"/><Relationship Id="rId20" Type="http://schemas.openxmlformats.org/officeDocument/2006/relationships/diagramQuickStyle" Target="../diagrams/quickStyl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4.xml"/><Relationship Id="rId19" Type="http://schemas.openxmlformats.org/officeDocument/2006/relationships/diagramLayout" Target="../diagrams/layout6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Relationship Id="rId14" Type="http://schemas.openxmlformats.org/officeDocument/2006/relationships/diagramLayout" Target="../diagrams/layout5.xml"/><Relationship Id="rId22" Type="http://schemas.microsoft.com/office/2007/relationships/diagramDrawing" Target="../diagrams/drawing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13" Type="http://schemas.openxmlformats.org/officeDocument/2006/relationships/image" Target="../media/image25.jpe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5" Type="http://schemas.openxmlformats.org/officeDocument/2006/relationships/diagramQuickStyle" Target="../diagrams/quickStyle7.xml"/><Relationship Id="rId15" Type="http://schemas.openxmlformats.org/officeDocument/2006/relationships/image" Target="../media/image27.jpeg"/><Relationship Id="rId10" Type="http://schemas.openxmlformats.org/officeDocument/2006/relationships/diagramQuickStyle" Target="../diagrams/quickStyle8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Relationship Id="rId1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.xml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9.xml"/><Relationship Id="rId11" Type="http://schemas.openxmlformats.org/officeDocument/2006/relationships/image" Target="../media/image30.jpeg"/><Relationship Id="rId5" Type="http://schemas.openxmlformats.org/officeDocument/2006/relationships/diagramQuickStyle" Target="../diagrams/quickStyle9.xml"/><Relationship Id="rId10" Type="http://schemas.openxmlformats.org/officeDocument/2006/relationships/image" Target="../media/image29.jpeg"/><Relationship Id="rId4" Type="http://schemas.openxmlformats.org/officeDocument/2006/relationships/diagramLayout" Target="../diagrams/layout9.xml"/><Relationship Id="rId9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7.jpe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12" Type="http://schemas.openxmlformats.org/officeDocument/2006/relationships/image" Target="../media/image3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0.xml"/><Relationship Id="rId11" Type="http://schemas.openxmlformats.org/officeDocument/2006/relationships/image" Target="../media/image35.jpeg"/><Relationship Id="rId5" Type="http://schemas.openxmlformats.org/officeDocument/2006/relationships/diagramQuickStyle" Target="../diagrams/quickStyle10.xml"/><Relationship Id="rId15" Type="http://schemas.openxmlformats.org/officeDocument/2006/relationships/image" Target="../media/image39.jpeg"/><Relationship Id="rId10" Type="http://schemas.openxmlformats.org/officeDocument/2006/relationships/image" Target="../media/image34.jpeg"/><Relationship Id="rId4" Type="http://schemas.openxmlformats.org/officeDocument/2006/relationships/diagramLayout" Target="../diagrams/layout10.xml"/><Relationship Id="rId9" Type="http://schemas.openxmlformats.org/officeDocument/2006/relationships/image" Target="../media/image32.jpeg"/><Relationship Id="rId1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40.png"/><Relationship Id="rId7" Type="http://schemas.openxmlformats.org/officeDocument/2006/relationships/diagramColors" Target="../diagrams/colors11.xml"/><Relationship Id="rId12" Type="http://schemas.openxmlformats.org/officeDocument/2006/relationships/image" Target="../media/image4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1.xml"/><Relationship Id="rId11" Type="http://schemas.openxmlformats.org/officeDocument/2006/relationships/image" Target="../media/image43.jpeg"/><Relationship Id="rId5" Type="http://schemas.openxmlformats.org/officeDocument/2006/relationships/diagramLayout" Target="../diagrams/layout11.xml"/><Relationship Id="rId10" Type="http://schemas.openxmlformats.org/officeDocument/2006/relationships/image" Target="../media/image42.jpeg"/><Relationship Id="rId4" Type="http://schemas.openxmlformats.org/officeDocument/2006/relationships/diagramData" Target="../diagrams/data11.xml"/><Relationship Id="rId9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2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611560" y="231679"/>
            <a:ext cx="8208912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       поселок Кедровый</a:t>
            </a:r>
          </a:p>
          <a:p>
            <a:pPr algn="ctr"/>
            <a:r>
              <a:rPr lang="ru-RU" sz="4400" b="1" i="1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      Красноярского края</a:t>
            </a:r>
          </a:p>
          <a:p>
            <a:pPr algn="ctr"/>
            <a:endParaRPr lang="ru-RU" sz="3600" b="1" i="1" kern="10" dirty="0" smtClean="0">
              <a:ln w="19050">
                <a:solidFill>
                  <a:srgbClr val="FF0000"/>
                </a:solidFill>
                <a:round/>
                <a:headEnd/>
                <a:tailEnd/>
              </a:ln>
              <a:blipFill dpi="0" rotWithShape="1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  <a:p>
            <a:pPr algn="ctr"/>
            <a:endParaRPr lang="ru-RU" sz="3600" b="1" i="1" kern="10" dirty="0" smtClean="0">
              <a:ln w="19050">
                <a:solidFill>
                  <a:srgbClr val="FF0000"/>
                </a:solidFill>
                <a:round/>
                <a:headEnd/>
                <a:tailEnd/>
              </a:ln>
              <a:blipFill dpi="0" rotWithShape="1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  <a:p>
            <a:pPr algn="ctr"/>
            <a:endParaRPr lang="ru-RU" sz="3600" b="1" i="1" kern="10" dirty="0" smtClean="0">
              <a:ln w="19050">
                <a:solidFill>
                  <a:srgbClr val="FF0000"/>
                </a:solidFill>
                <a:round/>
                <a:headEnd/>
                <a:tailEnd/>
              </a:ln>
              <a:blipFill dpi="0" rotWithShape="1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  <a:p>
            <a:pPr algn="ctr"/>
            <a:endParaRPr lang="ru-RU" sz="3600" b="1" i="1" kern="10" dirty="0" smtClean="0">
              <a:ln w="19050">
                <a:solidFill>
                  <a:srgbClr val="FF0000"/>
                </a:solidFill>
                <a:round/>
                <a:headEnd/>
                <a:tailEnd/>
              </a:ln>
              <a:blipFill dpi="0" rotWithShape="1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  <a:p>
            <a:pPr algn="ctr"/>
            <a:endParaRPr lang="ru-RU" sz="5400" b="1" i="1" kern="10" dirty="0" smtClean="0">
              <a:ln w="19050">
                <a:solidFill>
                  <a:srgbClr val="FF0000"/>
                </a:solidFill>
                <a:round/>
                <a:headEnd/>
                <a:tailEnd/>
              </a:ln>
              <a:blipFill dpi="0" rotWithShape="1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  <a:p>
            <a:pPr algn="ctr"/>
            <a:r>
              <a:rPr lang="ru-RU" sz="5400" b="1" i="1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Исполнение бюджета</a:t>
            </a:r>
          </a:p>
          <a:p>
            <a:pPr algn="ctr"/>
            <a:r>
              <a:rPr lang="ru-RU" sz="5400" b="1" i="1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за 2022 год</a:t>
            </a:r>
            <a:endParaRPr lang="ru-RU" sz="5400" b="1" i="1" kern="10" dirty="0">
              <a:ln w="19050">
                <a:solidFill>
                  <a:srgbClr val="FF0000"/>
                </a:solidFill>
                <a:round/>
                <a:headEnd/>
                <a:tailEnd/>
              </a:ln>
              <a:blipFill dpi="0" rotWithShape="1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pic>
        <p:nvPicPr>
          <p:cNvPr id="13314" name="Picture 2" descr="http://pgtkedr.ru/img/logotyp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60648"/>
            <a:ext cx="1152128" cy="1382554"/>
          </a:xfrm>
          <a:prstGeom prst="rect">
            <a:avLst/>
          </a:prstGeom>
          <a:noFill/>
        </p:spPr>
      </p:pic>
      <p:pic>
        <p:nvPicPr>
          <p:cNvPr id="19" name="Picture 16" descr="https://i.mycdn.me/i?r=AzGBqNaF5OQp2lMpnhRx4DEFiKoccS-fnFZ8mvPXHvNpjFElmFVicDzTh1L658lJ9E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1916832"/>
            <a:ext cx="2808312" cy="266429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20" name="Picture 4" descr="https://ic.pics.livejournal.com/sudenko/11179351/3306999/3306999_10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1916832"/>
            <a:ext cx="4000443" cy="26642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900100" cy="1080120"/>
          </a:xfrm>
          <a:prstGeom prst="rect">
            <a:avLst/>
          </a:prstGeom>
          <a:noFill/>
        </p:spPr>
      </p:pic>
      <p:sp>
        <p:nvSpPr>
          <p:cNvPr id="22" name="Заголовок 1"/>
          <p:cNvSpPr txBox="1">
            <a:spLocks/>
          </p:cNvSpPr>
          <p:nvPr/>
        </p:nvSpPr>
        <p:spPr>
          <a:xfrm>
            <a:off x="503040" y="188640"/>
            <a:ext cx="8640960" cy="936104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Раздел 0400 </a:t>
            </a:r>
          </a:p>
          <a:p>
            <a:pPr lvl="0">
              <a:spcBef>
                <a:spcPct val="0"/>
              </a:spcBef>
            </a:pPr>
            <a:r>
              <a:rPr lang="ru-RU" sz="3000" b="1" i="1" dirty="0" smtClean="0">
                <a:solidFill>
                  <a:srgbClr val="FF0000"/>
                </a:solidFill>
                <a:latin typeface="+mj-lt"/>
              </a:rPr>
              <a:t>                  «</a:t>
            </a:r>
            <a:r>
              <a:rPr lang="ru-RU" sz="3200" b="1" i="1" dirty="0" smtClean="0">
                <a:solidFill>
                  <a:srgbClr val="FF0000"/>
                </a:solidFill>
                <a:latin typeface="+mj-lt"/>
              </a:rPr>
              <a:t>НАЦИОНАЛЬНАЯ ЭКОНОМИКА</a:t>
            </a:r>
            <a:r>
              <a:rPr lang="ru-RU" sz="3000" b="1" i="1" dirty="0" smtClean="0">
                <a:solidFill>
                  <a:srgbClr val="FF0000"/>
                </a:solidFill>
                <a:latin typeface="+mj-lt"/>
              </a:rPr>
              <a:t>»</a:t>
            </a:r>
            <a:endParaRPr kumimoji="0" lang="ru-RU" sz="3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486972295"/>
              </p:ext>
            </p:extLst>
          </p:nvPr>
        </p:nvGraphicFramePr>
        <p:xfrm>
          <a:off x="395536" y="1484784"/>
          <a:ext cx="8424936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971600" y="1196752"/>
            <a:ext cx="2808312" cy="36004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Aft>
                <a:spcPts val="0"/>
              </a:spcAft>
            </a:pPr>
            <a:r>
              <a:rPr lang="ru-RU" sz="16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600" i="1" dirty="0" smtClean="0">
                <a:solidFill>
                  <a:schemeClr val="tx1"/>
                </a:solidFill>
                <a:latin typeface="+mj-lt"/>
              </a:rPr>
              <a:t>   6 622,3 тыс.руб.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4048" y="1196752"/>
            <a:ext cx="3816424" cy="36004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Aft>
                <a:spcPts val="0"/>
              </a:spcAft>
            </a:pPr>
            <a:r>
              <a:rPr lang="ru-RU" sz="16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600" i="1" dirty="0" smtClean="0">
                <a:solidFill>
                  <a:schemeClr val="tx1"/>
                </a:solidFill>
                <a:latin typeface="+mj-lt"/>
              </a:rPr>
              <a:t>   5 809,6 тыс.руб. (87,7%)</a:t>
            </a:r>
          </a:p>
        </p:txBody>
      </p:sp>
      <p:pic>
        <p:nvPicPr>
          <p:cNvPr id="7" name="Рисунок 6" descr="Губернатор Тверской области поручил усилить работу по расчистке от снега до...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5229200"/>
            <a:ext cx="1876817" cy="1424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Пример дорожных работ в Новосибирске.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5229200"/>
            <a:ext cx="1977008" cy="1432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Администрацией округа продолжается работа по принятию мер к организации отл...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5229200"/>
            <a:ext cx="201622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11560" y="1628800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latin typeface="+mj-lt"/>
                <a:cs typeface="Times New Roman" pitchFamily="18" charset="0"/>
              </a:rPr>
              <a:t>тыс. руб.</a:t>
            </a:r>
            <a:endParaRPr lang="ru-RU" sz="1400" i="1" dirty="0"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972" y="5218126"/>
            <a:ext cx="2077881" cy="1435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900100" cy="1080120"/>
          </a:xfrm>
          <a:prstGeom prst="rect">
            <a:avLst/>
          </a:prstGeom>
          <a:noFill/>
        </p:spPr>
      </p:pic>
      <p:sp>
        <p:nvSpPr>
          <p:cNvPr id="22" name="Заголовок 1"/>
          <p:cNvSpPr txBox="1">
            <a:spLocks/>
          </p:cNvSpPr>
          <p:nvPr/>
        </p:nvSpPr>
        <p:spPr>
          <a:xfrm>
            <a:off x="503040" y="188640"/>
            <a:ext cx="8640960" cy="936104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Раздел 0500 </a:t>
            </a:r>
          </a:p>
          <a:p>
            <a:pPr lvl="0">
              <a:spcBef>
                <a:spcPct val="0"/>
              </a:spcBef>
            </a:pPr>
            <a:r>
              <a:rPr lang="ru-RU" sz="3000" b="1" i="1" dirty="0" smtClean="0">
                <a:solidFill>
                  <a:srgbClr val="FF0000"/>
                </a:solidFill>
                <a:latin typeface="+mj-lt"/>
              </a:rPr>
              <a:t>            «ЖИЛИЩНО-КОММУНАЛЬНОЕ ХОЗЯЙСТВО»</a:t>
            </a:r>
            <a:endParaRPr kumimoji="0" lang="ru-RU" sz="3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8289034"/>
              </p:ext>
            </p:extLst>
          </p:nvPr>
        </p:nvGraphicFramePr>
        <p:xfrm>
          <a:off x="179512" y="1268760"/>
          <a:ext cx="7848872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115942662"/>
              </p:ext>
            </p:extLst>
          </p:nvPr>
        </p:nvGraphicFramePr>
        <p:xfrm>
          <a:off x="179512" y="2636912"/>
          <a:ext cx="7920880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901551237"/>
              </p:ext>
            </p:extLst>
          </p:nvPr>
        </p:nvGraphicFramePr>
        <p:xfrm>
          <a:off x="179512" y="4005064"/>
          <a:ext cx="7920880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454130466"/>
              </p:ext>
            </p:extLst>
          </p:nvPr>
        </p:nvGraphicFramePr>
        <p:xfrm>
          <a:off x="179512" y="5373216"/>
          <a:ext cx="7992888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 rot="5400000">
            <a:off x="7200292" y="2312876"/>
            <a:ext cx="2592288" cy="504056"/>
          </a:xfrm>
          <a:prstGeom prst="round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0"/>
              </a:spcAft>
            </a:pPr>
            <a:r>
              <a:rPr lang="ru-RU" sz="1600" b="1" i="1" dirty="0" smtClean="0">
                <a:solidFill>
                  <a:schemeClr val="tx1"/>
                </a:solidFill>
                <a:latin typeface="+mj-lt"/>
              </a:rPr>
              <a:t>План</a:t>
            </a:r>
          </a:p>
          <a:p>
            <a:pPr lvl="0" algn="ctr">
              <a:spcAft>
                <a:spcPts val="0"/>
              </a:spcAft>
            </a:pPr>
            <a:r>
              <a:rPr lang="ru-RU" sz="1600" i="1" dirty="0" smtClean="0">
                <a:solidFill>
                  <a:schemeClr val="tx1"/>
                </a:solidFill>
                <a:latin typeface="+mj-lt"/>
              </a:rPr>
              <a:t>26 279,1 тыс.руб.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 rot="5400000">
            <a:off x="7200292" y="5049180"/>
            <a:ext cx="2592288" cy="504056"/>
          </a:xfrm>
          <a:prstGeom prst="round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0"/>
              </a:spcAft>
            </a:pPr>
            <a:r>
              <a:rPr lang="ru-RU" sz="16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600" i="1" dirty="0" smtClean="0">
                <a:solidFill>
                  <a:schemeClr val="tx1"/>
                </a:solidFill>
                <a:latin typeface="+mj-lt"/>
              </a:rPr>
              <a:t> </a:t>
            </a:r>
          </a:p>
          <a:p>
            <a:pPr lvl="0" algn="ctr">
              <a:spcAft>
                <a:spcPts val="0"/>
              </a:spcAft>
            </a:pPr>
            <a:r>
              <a:rPr lang="ru-RU" sz="1600" i="1" dirty="0" smtClean="0">
                <a:solidFill>
                  <a:schemeClr val="tx1"/>
                </a:solidFill>
                <a:latin typeface="+mj-lt"/>
              </a:rPr>
              <a:t>23 292,0 тыс.руб. </a:t>
            </a:r>
            <a:r>
              <a:rPr lang="ru-RU" sz="1600" i="1" dirty="0" smtClean="0">
                <a:solidFill>
                  <a:schemeClr val="tx1"/>
                </a:solidFill>
                <a:latin typeface="+mj-lt"/>
              </a:rPr>
              <a:t>(</a:t>
            </a:r>
            <a:r>
              <a:rPr lang="ru-RU" sz="1600" i="1" dirty="0" smtClean="0">
                <a:solidFill>
                  <a:schemeClr val="tx1"/>
                </a:solidFill>
                <a:latin typeface="+mj-lt"/>
              </a:rPr>
              <a:t>88,6</a:t>
            </a:r>
            <a:r>
              <a:rPr lang="ru-RU" sz="1600" i="1" dirty="0" smtClean="0">
                <a:solidFill>
                  <a:schemeClr val="tx1"/>
                </a:solidFill>
                <a:latin typeface="+mj-lt"/>
              </a:rPr>
              <a:t>%)</a:t>
            </a:r>
            <a:endParaRPr lang="ru-RU" sz="1600" i="1" dirty="0" smtClean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900100" cy="1080120"/>
          </a:xfrm>
          <a:prstGeom prst="rect">
            <a:avLst/>
          </a:prstGeom>
          <a:noFill/>
        </p:spPr>
      </p:pic>
      <p:sp>
        <p:nvSpPr>
          <p:cNvPr id="22" name="Заголовок 1"/>
          <p:cNvSpPr txBox="1">
            <a:spLocks/>
          </p:cNvSpPr>
          <p:nvPr/>
        </p:nvSpPr>
        <p:spPr>
          <a:xfrm>
            <a:off x="503040" y="188640"/>
            <a:ext cx="8640960" cy="936104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Раздел 0700 </a:t>
            </a:r>
          </a:p>
          <a:p>
            <a:pPr lvl="0">
              <a:spcBef>
                <a:spcPct val="0"/>
              </a:spcBef>
            </a:pPr>
            <a:r>
              <a:rPr lang="ru-RU" sz="3000" b="1" i="1" dirty="0" smtClean="0">
                <a:solidFill>
                  <a:srgbClr val="FF0000"/>
                </a:solidFill>
                <a:latin typeface="+mj-lt"/>
              </a:rPr>
              <a:t>                                  «ОБРАЗОВАНИЕ»</a:t>
            </a:r>
            <a:endParaRPr kumimoji="0" lang="ru-RU" sz="3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2" y="1196752"/>
            <a:ext cx="4320480" cy="936104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0701 Дошкольное образование»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52 181,8 тыс.руб.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51 890,4 тыс.руб. (99,4%)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МКДОУ «Детский сад  п. Кедровый»</a:t>
            </a:r>
            <a:endParaRPr lang="ru-RU" sz="1400" i="1" dirty="0">
              <a:latin typeface="+mj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2204864"/>
            <a:ext cx="4320480" cy="1008112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07 02 Общее образование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61 379,5 тыс.руб.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61 166,1 тыс.руб. (99,7%)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МБОУ «СОШ №71 п. Кедровый Красноярского края </a:t>
            </a:r>
            <a:endParaRPr lang="ru-RU" sz="1400" dirty="0">
              <a:latin typeface="+mj-lt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3284984"/>
            <a:ext cx="4320480" cy="864096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0703 Дополнительное образование детей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12 293,2 тыс.руб.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12 268,7 тыс.руб. (99,8%)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МБУ ДО ДМШ  п. Кедровый</a:t>
            </a:r>
            <a:endParaRPr lang="ru-RU" sz="1400" i="1" dirty="0">
              <a:latin typeface="+mj-lt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4221088"/>
            <a:ext cx="4320480" cy="1224136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0707 Молодежная политика и оздоровления детей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5 824,3 тыс.руб.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5 820,3 тыс.руб. (99,9%)</a:t>
            </a:r>
          </a:p>
          <a:p>
            <a:pPr lvl="0" algn="ctr">
              <a:spcAft>
                <a:spcPts val="0"/>
              </a:spcAft>
            </a:pPr>
            <a:r>
              <a:rPr lang="ru-RU" sz="1200" b="1" i="1" dirty="0" smtClean="0">
                <a:solidFill>
                  <a:srgbClr val="FF0000"/>
                </a:solidFill>
                <a:latin typeface="+mj-lt"/>
              </a:rPr>
              <a:t>- МБУ «Молодежный центр  п.Кедровый»</a:t>
            </a:r>
          </a:p>
          <a:p>
            <a:pPr lvl="0" algn="ctr">
              <a:spcAft>
                <a:spcPts val="0"/>
              </a:spcAft>
            </a:pPr>
            <a:r>
              <a:rPr lang="ru-RU" sz="1200" b="1" i="1" dirty="0" smtClean="0">
                <a:solidFill>
                  <a:srgbClr val="FF0000"/>
                </a:solidFill>
                <a:latin typeface="+mj-lt"/>
              </a:rPr>
              <a:t>- Организация  летнего отдыха детей и их оздоровления</a:t>
            </a:r>
            <a:endParaRPr lang="ru-RU" sz="1200" i="1" dirty="0">
              <a:latin typeface="+mj-lt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9512" y="5561856"/>
            <a:ext cx="4320480" cy="963488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0709 Другие вопросы в области образования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1 039,1 тыс.руб.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845,0 тыс.руб. (81,3%)</a:t>
            </a:r>
          </a:p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Опека и попечительство несовершеннолетних</a:t>
            </a:r>
            <a:endParaRPr lang="ru-RU" sz="1400" i="1" dirty="0">
              <a:latin typeface="+mj-lt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08104" y="1196752"/>
            <a:ext cx="2808312" cy="36004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Aft>
                <a:spcPts val="0"/>
              </a:spcAft>
            </a:pPr>
            <a:r>
              <a:rPr lang="ru-RU" sz="16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600" i="1" dirty="0" smtClean="0">
                <a:solidFill>
                  <a:schemeClr val="tx1"/>
                </a:solidFill>
                <a:latin typeface="+mj-lt"/>
              </a:rPr>
              <a:t>   132 717,9 тыс.руб.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04048" y="1628800"/>
            <a:ext cx="3816424" cy="36004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Aft>
                <a:spcPts val="0"/>
              </a:spcAft>
            </a:pPr>
            <a:r>
              <a:rPr lang="ru-RU" sz="16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600" i="1" dirty="0" smtClean="0">
                <a:solidFill>
                  <a:schemeClr val="tx1"/>
                </a:solidFill>
                <a:latin typeface="+mj-lt"/>
              </a:rPr>
              <a:t>   131 990,5 тыс.руб. (99,5%)</a:t>
            </a:r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4167270349"/>
              </p:ext>
            </p:extLst>
          </p:nvPr>
        </p:nvGraphicFramePr>
        <p:xfrm>
          <a:off x="4572000" y="2132856"/>
          <a:ext cx="4392488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956376" y="2132856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latin typeface="+mj-lt"/>
                <a:cs typeface="Times New Roman" pitchFamily="18" charset="0"/>
              </a:rPr>
              <a:t>тыс. руб.</a:t>
            </a:r>
            <a:endParaRPr lang="ru-RU" sz="1400" i="1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900100" cy="1080120"/>
          </a:xfrm>
          <a:prstGeom prst="rect">
            <a:avLst/>
          </a:prstGeom>
          <a:noFill/>
        </p:spPr>
      </p:pic>
      <p:sp>
        <p:nvSpPr>
          <p:cNvPr id="22" name="Заголовок 1"/>
          <p:cNvSpPr txBox="1">
            <a:spLocks/>
          </p:cNvSpPr>
          <p:nvPr/>
        </p:nvSpPr>
        <p:spPr>
          <a:xfrm>
            <a:off x="503040" y="188640"/>
            <a:ext cx="8461448" cy="936104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Раздел 0800 </a:t>
            </a:r>
          </a:p>
          <a:p>
            <a:pPr lvl="0">
              <a:spcBef>
                <a:spcPct val="0"/>
              </a:spcBef>
            </a:pPr>
            <a:r>
              <a:rPr lang="ru-RU" sz="3000" b="1" i="1" dirty="0" smtClean="0">
                <a:solidFill>
                  <a:srgbClr val="FF0000"/>
                </a:solidFill>
                <a:latin typeface="+mj-lt"/>
              </a:rPr>
              <a:t>                    «КУЛЬТУРА, КИНЕМАТОГРАФИЯ»</a:t>
            </a:r>
            <a:endParaRPr kumimoji="0" lang="ru-RU" sz="3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3356992"/>
            <a:ext cx="8461448" cy="936104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Раздел 0900 </a:t>
            </a:r>
          </a:p>
          <a:p>
            <a:pPr lvl="0">
              <a:spcBef>
                <a:spcPct val="0"/>
              </a:spcBef>
            </a:pPr>
            <a:r>
              <a:rPr lang="ru-RU" sz="3000" b="1" i="1" dirty="0" smtClean="0">
                <a:solidFill>
                  <a:srgbClr val="FF0000"/>
                </a:solidFill>
                <a:latin typeface="+mj-lt"/>
              </a:rPr>
              <a:t>                           «ЗДРАВООХРАНЕНИЕ»</a:t>
            </a:r>
            <a:endParaRPr kumimoji="0" lang="ru-RU" sz="3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284984"/>
            <a:ext cx="900100" cy="1080120"/>
          </a:xfrm>
          <a:prstGeom prst="rect">
            <a:avLst/>
          </a:prstGeom>
          <a:noFill/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540050718"/>
              </p:ext>
            </p:extLst>
          </p:nvPr>
        </p:nvGraphicFramePr>
        <p:xfrm>
          <a:off x="395536" y="1196752"/>
          <a:ext cx="6552728" cy="201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453133288"/>
              </p:ext>
            </p:extLst>
          </p:nvPr>
        </p:nvGraphicFramePr>
        <p:xfrm>
          <a:off x="467544" y="4365104"/>
          <a:ext cx="6552728" cy="201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9" name="Рисунок 8" descr="Наш ДК 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20272" y="1052736"/>
            <a:ext cx="194421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В Ишиме завершена противоклещевая обработка территорий.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020272" y="4797152"/>
            <a:ext cx="194421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1"/>
          <p:cNvPicPr/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020272" y="2420888"/>
            <a:ext cx="194421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900100" cy="1080120"/>
          </a:xfrm>
          <a:prstGeom prst="rect">
            <a:avLst/>
          </a:prstGeom>
          <a:noFill/>
        </p:spPr>
      </p:pic>
      <p:sp>
        <p:nvSpPr>
          <p:cNvPr id="22" name="Заголовок 1"/>
          <p:cNvSpPr txBox="1">
            <a:spLocks/>
          </p:cNvSpPr>
          <p:nvPr/>
        </p:nvSpPr>
        <p:spPr>
          <a:xfrm>
            <a:off x="503040" y="188640"/>
            <a:ext cx="8461448" cy="936104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Раздел 1000 </a:t>
            </a:r>
          </a:p>
          <a:p>
            <a:pPr lvl="0">
              <a:spcBef>
                <a:spcPct val="0"/>
              </a:spcBef>
            </a:pPr>
            <a:r>
              <a:rPr lang="ru-RU" sz="3000" b="1" i="1" dirty="0" smtClean="0">
                <a:solidFill>
                  <a:srgbClr val="FF0000"/>
                </a:solidFill>
                <a:latin typeface="+mj-lt"/>
              </a:rPr>
              <a:t>                           «СОЦИАЛЬНАЯ ПОЛИТИКА»</a:t>
            </a:r>
            <a:endParaRPr kumimoji="0" lang="ru-RU" sz="3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3789040"/>
            <a:ext cx="8461448" cy="936104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Раздел 1100 </a:t>
            </a:r>
          </a:p>
          <a:p>
            <a:pPr lvl="0">
              <a:spcBef>
                <a:spcPct val="0"/>
              </a:spcBef>
            </a:pPr>
            <a:r>
              <a:rPr lang="ru-RU" sz="3000" b="1" i="1" dirty="0" smtClean="0">
                <a:solidFill>
                  <a:srgbClr val="FF0000"/>
                </a:solidFill>
                <a:latin typeface="+mj-lt"/>
              </a:rPr>
              <a:t>                «ФИЗИЧЕСКАЯ КУЛЬТУРА И СПОРТ»</a:t>
            </a:r>
            <a:endParaRPr kumimoji="0" lang="ru-RU" sz="3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645024"/>
            <a:ext cx="900100" cy="1080120"/>
          </a:xfrm>
          <a:prstGeom prst="rect">
            <a:avLst/>
          </a:prstGeom>
          <a:noFill/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775283521"/>
              </p:ext>
            </p:extLst>
          </p:nvPr>
        </p:nvGraphicFramePr>
        <p:xfrm>
          <a:off x="251520" y="4869160"/>
          <a:ext cx="6840760" cy="18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418773095"/>
              </p:ext>
            </p:extLst>
          </p:nvPr>
        </p:nvGraphicFramePr>
        <p:xfrm>
          <a:off x="395536" y="1556792"/>
          <a:ext cx="8280920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9" name="Скругленный прямоугольник 8"/>
          <p:cNvSpPr/>
          <p:nvPr/>
        </p:nvSpPr>
        <p:spPr>
          <a:xfrm>
            <a:off x="5652120" y="1124744"/>
            <a:ext cx="3240360" cy="36004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1 742,5 тыс.руб. (94,3%)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71600" y="1124744"/>
            <a:ext cx="2808312" cy="36004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1 848,0 тыс.руб.</a:t>
            </a:r>
          </a:p>
        </p:txBody>
      </p:sp>
      <p:pic>
        <p:nvPicPr>
          <p:cNvPr id="11" name="Рисунок 10" descr="http://pgtkedr.ru/upload/images/sport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64288" y="4653136"/>
            <a:ext cx="172819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pgtkedr.ru/upload/images/image2%281%29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64288" y="5733256"/>
            <a:ext cx="174421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В новый год - с социальными гарантиями.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164288" y="2276872"/>
            <a:ext cx="1752595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1008112" cy="1209734"/>
          </a:xfrm>
          <a:prstGeom prst="rect">
            <a:avLst/>
          </a:prstGeom>
          <a:noFill/>
        </p:spPr>
      </p:pic>
      <p:sp>
        <p:nvSpPr>
          <p:cNvPr id="22" name="Заголовок 1"/>
          <p:cNvSpPr txBox="1">
            <a:spLocks/>
          </p:cNvSpPr>
          <p:nvPr/>
        </p:nvSpPr>
        <p:spPr>
          <a:xfrm>
            <a:off x="503040" y="188640"/>
            <a:ext cx="8640960" cy="936104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</a:t>
            </a:r>
            <a:endParaRPr kumimoji="0" lang="ru-RU" sz="3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188640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+mj-lt"/>
              </a:rPr>
              <a:t>    НАЦИОНАЛЬНЫЕ ПРОЕКТЫ</a:t>
            </a:r>
            <a:endParaRPr lang="ru-RU" sz="3600" dirty="0">
              <a:latin typeface="+mj-lt"/>
            </a:endParaRPr>
          </a:p>
        </p:txBody>
      </p:sp>
      <p:pic>
        <p:nvPicPr>
          <p:cNvPr id="5" name="Рисунок 4" descr="Файл:Logo of the National Projects of Russia.svg — Википедия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714" y="993109"/>
            <a:ext cx="2836564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Костромская область заняла 6 место в рейтинге программы по формированию сов...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17714" y="4533592"/>
            <a:ext cx="2872568" cy="203048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6156176" y="1749193"/>
            <a:ext cx="2448272" cy="100811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70C0"/>
                </a:solidFill>
                <a:latin typeface="+mj-lt"/>
              </a:rPr>
              <a:t>Исполнено</a:t>
            </a:r>
          </a:p>
          <a:p>
            <a:pPr algn="ctr"/>
            <a:r>
              <a:rPr lang="ru-RU" sz="2000" b="1" i="1" dirty="0" smtClean="0">
                <a:solidFill>
                  <a:srgbClr val="0070C0"/>
                </a:solidFill>
                <a:latin typeface="+mj-lt"/>
              </a:rPr>
              <a:t>3 410,3 тыс. руб.</a:t>
            </a:r>
          </a:p>
          <a:p>
            <a:pPr algn="ctr"/>
            <a:r>
              <a:rPr lang="ru-RU" sz="2000" b="1" i="1" dirty="0" smtClean="0">
                <a:solidFill>
                  <a:srgbClr val="0070C0"/>
                </a:solidFill>
                <a:latin typeface="+mj-lt"/>
              </a:rPr>
              <a:t>(100,0%)</a:t>
            </a:r>
            <a:endParaRPr lang="ru-RU" sz="2000" b="1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20218779">
            <a:off x="6165560" y="5469408"/>
            <a:ext cx="1425918" cy="484632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12381755">
            <a:off x="1515532" y="5443056"/>
            <a:ext cx="1401032" cy="484632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5400000">
            <a:off x="4076411" y="3720946"/>
            <a:ext cx="899746" cy="484632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25248" y="1749193"/>
            <a:ext cx="2448272" cy="100811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70C0"/>
                </a:solidFill>
                <a:latin typeface="+mj-lt"/>
              </a:rPr>
              <a:t>План</a:t>
            </a:r>
          </a:p>
          <a:p>
            <a:pPr algn="ctr"/>
            <a:r>
              <a:rPr lang="ru-RU" sz="2000" b="1" i="1" dirty="0" smtClean="0">
                <a:solidFill>
                  <a:srgbClr val="0070C0"/>
                </a:solidFill>
                <a:latin typeface="+mj-lt"/>
              </a:rPr>
              <a:t>3 410,3 тыс.руб.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03040" y="4029536"/>
            <a:ext cx="2448272" cy="100811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rgbClr val="0070C0"/>
                </a:solidFill>
                <a:latin typeface="+mj-lt"/>
              </a:rPr>
              <a:t>Обустройство общественной территории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156176" y="4029536"/>
            <a:ext cx="2448272" cy="100811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rgbClr val="0070C0"/>
                </a:solidFill>
                <a:latin typeface="+mj-lt"/>
              </a:rPr>
              <a:t>Благоустройство дворовых территорий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1008112" cy="1209734"/>
          </a:xfrm>
          <a:prstGeom prst="rect">
            <a:avLst/>
          </a:prstGeom>
          <a:noFill/>
        </p:spPr>
      </p:pic>
      <p:sp>
        <p:nvSpPr>
          <p:cNvPr id="22" name="Заголовок 1"/>
          <p:cNvSpPr txBox="1">
            <a:spLocks/>
          </p:cNvSpPr>
          <p:nvPr/>
        </p:nvSpPr>
        <p:spPr>
          <a:xfrm>
            <a:off x="503040" y="188640"/>
            <a:ext cx="8640960" cy="936104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</a:t>
            </a:r>
            <a:endParaRPr kumimoji="0" lang="ru-RU" sz="3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88640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+mj-lt"/>
              </a:rPr>
              <a:t>    НАЦИОНАЛЬНЫЕ ПРОЕКТЫ</a:t>
            </a:r>
            <a:endParaRPr lang="ru-RU" sz="3600" dirty="0">
              <a:latin typeface="+mj-lt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194793538"/>
              </p:ext>
            </p:extLst>
          </p:nvPr>
        </p:nvGraphicFramePr>
        <p:xfrm>
          <a:off x="683568" y="1124744"/>
          <a:ext cx="7968927" cy="201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Рисунок 8" descr="Логотип регионального проекта &amp;quot;Формирование комфортной городской среды&amp;quot; и Национального  проекта &amp;quot;Жилье и городская среда&amp;quot; - Администрация г. Пыть-Яха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1325880" cy="1325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Костромская область заняла 6 место в рейтинге программы по формированию сов...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40352" y="188640"/>
            <a:ext cx="115212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Главбух\Desktop\Новая папка (2)\20220810_200144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36183" y="3516842"/>
            <a:ext cx="2507940" cy="1411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Главбух\Desktop\Новая папка (2)\20220810_200209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418965" y="3451317"/>
            <a:ext cx="2493096" cy="1403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Главбух\Desktop\Новая папка (2)\20220810_200219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85753" y="4743983"/>
            <a:ext cx="2443564" cy="137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Главбух\Desktop\Новая папка (2)\20220810_203547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531609" y="3499468"/>
            <a:ext cx="2443566" cy="1421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Главбух\Desktop\Новая папка (2)\20220810_203614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053764" y="4760492"/>
            <a:ext cx="2443565" cy="1407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Главбух\Desktop\Новая папка (2)\-5215396633578160090_121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0259" y="4106213"/>
            <a:ext cx="1432313" cy="2507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1008112" cy="1209734"/>
          </a:xfrm>
          <a:prstGeom prst="rect">
            <a:avLst/>
          </a:prstGeom>
          <a:noFill/>
        </p:spPr>
      </p:pic>
      <p:sp>
        <p:nvSpPr>
          <p:cNvPr id="22" name="Заголовок 1"/>
          <p:cNvSpPr txBox="1">
            <a:spLocks/>
          </p:cNvSpPr>
          <p:nvPr/>
        </p:nvSpPr>
        <p:spPr>
          <a:xfrm>
            <a:off x="503040" y="188640"/>
            <a:ext cx="8640960" cy="936104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</a:t>
            </a:r>
            <a:endParaRPr kumimoji="0" lang="ru-RU" sz="3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88640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+mj-lt"/>
              </a:rPr>
              <a:t>    НАЦИОНАЛЬНЫЕ ПРОЕКТЫ</a:t>
            </a:r>
            <a:endParaRPr lang="ru-RU" sz="3600" dirty="0">
              <a:latin typeface="+mj-lt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446" y="238096"/>
            <a:ext cx="11525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val="1762986860"/>
              </p:ext>
            </p:extLst>
          </p:nvPr>
        </p:nvGraphicFramePr>
        <p:xfrm>
          <a:off x="708543" y="1124744"/>
          <a:ext cx="7968927" cy="201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40767"/>
            <a:ext cx="1322387" cy="132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C:\Users\Главбух\Desktop\Новая папка (2)\20221104_135303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89963" y="3347141"/>
            <a:ext cx="3384377" cy="2539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Главбух\Desktop\Новая папка (2)\20221104_135321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772443" y="3498127"/>
            <a:ext cx="338309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8176" y="3416322"/>
            <a:ext cx="3384376" cy="24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717032"/>
            <a:ext cx="8496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i="1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СПАСИБО ЗА ВНИМАНИЕ!</a:t>
            </a:r>
            <a:endParaRPr lang="ru-RU" sz="8000" b="1" i="1" kern="10" dirty="0">
              <a:ln w="19050">
                <a:solidFill>
                  <a:srgbClr val="FF0000"/>
                </a:solidFill>
                <a:round/>
                <a:headEnd/>
                <a:tailEnd/>
              </a:ln>
              <a:blipFill dpi="0" rotWithShape="1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1043608" y="404664"/>
            <a:ext cx="7128792" cy="3024336"/>
            <a:chOff x="340" y="73"/>
            <a:chExt cx="5217" cy="2752"/>
          </a:xfrm>
        </p:grpSpPr>
        <p:pic>
          <p:nvPicPr>
            <p:cNvPr id="4" name="Picture 6" descr="едровый"/>
            <p:cNvPicPr>
              <a:picLocks noChangeAspect="1" noChangeArrowheads="1"/>
            </p:cNvPicPr>
            <p:nvPr/>
          </p:nvPicPr>
          <p:blipFill>
            <a:blip r:embed="rId3" cstate="print"/>
            <a:srcRect t="2381" b="-5"/>
            <a:stretch>
              <a:fillRect/>
            </a:stretch>
          </p:blipFill>
          <p:spPr bwMode="auto">
            <a:xfrm>
              <a:off x="340" y="95"/>
              <a:ext cx="5217" cy="2730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5" name="Oval 7"/>
            <p:cNvSpPr>
              <a:spLocks noChangeArrowheads="1"/>
            </p:cNvSpPr>
            <p:nvPr/>
          </p:nvSpPr>
          <p:spPr bwMode="auto">
            <a:xfrm>
              <a:off x="431" y="118"/>
              <a:ext cx="5080" cy="2677"/>
            </a:xfrm>
            <a:prstGeom prst="ellips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6" name="Group 30"/>
            <p:cNvGrpSpPr>
              <a:grpSpLocks/>
            </p:cNvGrpSpPr>
            <p:nvPr/>
          </p:nvGrpSpPr>
          <p:grpSpPr bwMode="auto">
            <a:xfrm>
              <a:off x="1124" y="73"/>
              <a:ext cx="2618" cy="2378"/>
              <a:chOff x="1124" y="73"/>
              <a:chExt cx="2618" cy="2378"/>
            </a:xfrm>
          </p:grpSpPr>
          <p:sp>
            <p:nvSpPr>
              <p:cNvPr id="7" name="Oval 11"/>
              <p:cNvSpPr>
                <a:spLocks noChangeArrowheads="1"/>
              </p:cNvSpPr>
              <p:nvPr/>
            </p:nvSpPr>
            <p:spPr bwMode="auto">
              <a:xfrm>
                <a:off x="3651" y="73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" name="Oval 12"/>
              <p:cNvSpPr>
                <a:spLocks noChangeArrowheads="1"/>
              </p:cNvSpPr>
              <p:nvPr/>
            </p:nvSpPr>
            <p:spPr bwMode="auto">
              <a:xfrm>
                <a:off x="1882" y="164"/>
                <a:ext cx="136" cy="45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" name="Freeform 19"/>
              <p:cNvSpPr>
                <a:spLocks/>
              </p:cNvSpPr>
              <p:nvPr/>
            </p:nvSpPr>
            <p:spPr bwMode="auto">
              <a:xfrm>
                <a:off x="1124" y="2328"/>
                <a:ext cx="201" cy="123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Оптимизация расходов на персонал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1268760"/>
            <a:ext cx="212372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61769" y="132517"/>
            <a:ext cx="81063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FF0000"/>
                </a:solidFill>
                <a:latin typeface="+mj-lt"/>
              </a:rPr>
              <a:t>ОСНОВНЫЕ НАПРАВЛЕНИЯ БЮДЖЕТНОЙ, НАЛОГОВОЙ ПОЛИТИКИ</a:t>
            </a:r>
            <a:endParaRPr lang="ru-RU" sz="3200" i="1" kern="10" dirty="0">
              <a:ln w="19050">
                <a:solidFill>
                  <a:srgbClr val="FF0000"/>
                </a:solidFill>
                <a:round/>
                <a:headEnd/>
                <a:tailEnd/>
              </a:ln>
              <a:blipFill dpi="0" rotWithShape="1">
                <a:blip r:embed="rId3"/>
                <a:srcRect/>
                <a:tile tx="0" ty="0" sx="100000" sy="100000" flip="none" algn="tl"/>
              </a:blipFill>
              <a:latin typeface="+mj-lt"/>
              <a:cs typeface="Arial"/>
            </a:endParaRPr>
          </a:p>
        </p:txBody>
      </p:sp>
      <p:pic>
        <p:nvPicPr>
          <p:cNvPr id="13" name="Picture 2" descr="http://pgtkedr.ru/img/logotyp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0"/>
            <a:ext cx="1008112" cy="1209735"/>
          </a:xfrm>
          <a:prstGeom prst="rect">
            <a:avLst/>
          </a:prstGeom>
          <a:noFill/>
        </p:spPr>
      </p:pic>
      <p:sp>
        <p:nvSpPr>
          <p:cNvPr id="15" name="Пятиугольник 14"/>
          <p:cNvSpPr/>
          <p:nvPr/>
        </p:nvSpPr>
        <p:spPr>
          <a:xfrm>
            <a:off x="539552" y="1555917"/>
            <a:ext cx="6120680" cy="864096"/>
          </a:xfrm>
          <a:prstGeom prst="homePlate">
            <a:avLst/>
          </a:prstGeom>
          <a:solidFill>
            <a:srgbClr val="FFFF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tx1"/>
                </a:solidFill>
                <a:latin typeface="+mj-lt"/>
              </a:rPr>
              <a:t>сохранение финансовой устойчивости и развитие доходных источников бюджета</a:t>
            </a:r>
          </a:p>
        </p:txBody>
      </p:sp>
      <p:sp>
        <p:nvSpPr>
          <p:cNvPr id="16" name="Пятиугольник 15"/>
          <p:cNvSpPr/>
          <p:nvPr/>
        </p:nvSpPr>
        <p:spPr>
          <a:xfrm>
            <a:off x="539552" y="2622003"/>
            <a:ext cx="6696744" cy="864096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tx1"/>
                </a:solidFill>
                <a:latin typeface="+mj-lt"/>
              </a:rPr>
              <a:t>обеспечение открытости и прозрачности бюджета и бюджетного процесса для граждан</a:t>
            </a:r>
          </a:p>
        </p:txBody>
      </p:sp>
      <p:sp>
        <p:nvSpPr>
          <p:cNvPr id="17" name="Пятиугольник 16"/>
          <p:cNvSpPr/>
          <p:nvPr/>
        </p:nvSpPr>
        <p:spPr>
          <a:xfrm>
            <a:off x="539553" y="3645024"/>
            <a:ext cx="7200799" cy="864096"/>
          </a:xfrm>
          <a:prstGeom prst="homePlate">
            <a:avLst/>
          </a:prstGeom>
          <a:solidFill>
            <a:srgbClr val="00B0F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tx1"/>
                </a:solidFill>
                <a:latin typeface="+mj-lt"/>
              </a:rPr>
              <a:t>повышение качества муниципальных услуг</a:t>
            </a:r>
          </a:p>
        </p:txBody>
      </p:sp>
      <p:sp>
        <p:nvSpPr>
          <p:cNvPr id="18" name="Пятиугольник 17"/>
          <p:cNvSpPr/>
          <p:nvPr/>
        </p:nvSpPr>
        <p:spPr>
          <a:xfrm>
            <a:off x="539552" y="4653136"/>
            <a:ext cx="7704856" cy="864096"/>
          </a:xfrm>
          <a:prstGeom prst="homePlat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+mj-lt"/>
              </a:rPr>
              <a:t>повышение </a:t>
            </a:r>
            <a:r>
              <a:rPr lang="ru-RU" sz="2000" b="1" i="1" dirty="0">
                <a:solidFill>
                  <a:schemeClr val="tx1"/>
                </a:solidFill>
                <a:latin typeface="+mj-lt"/>
              </a:rPr>
              <a:t>эффективности управления муниципальной собственностью с целью увеличения доходов от ее использования</a:t>
            </a:r>
          </a:p>
        </p:txBody>
      </p:sp>
      <p:sp>
        <p:nvSpPr>
          <p:cNvPr id="21" name="Пятиугольник 20"/>
          <p:cNvSpPr/>
          <p:nvPr/>
        </p:nvSpPr>
        <p:spPr>
          <a:xfrm>
            <a:off x="539552" y="5661248"/>
            <a:ext cx="8280920" cy="864096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+mj-lt"/>
              </a:rPr>
              <a:t>повышения </a:t>
            </a:r>
            <a:r>
              <a:rPr lang="ru-RU" sz="2000" b="1" i="1" dirty="0">
                <a:solidFill>
                  <a:schemeClr val="tx1"/>
                </a:solidFill>
                <a:latin typeface="+mj-lt"/>
              </a:rPr>
              <a:t>эффективности бюджетных расходов с четким разграничением их приоритетности</a:t>
            </a:r>
          </a:p>
        </p:txBody>
      </p:sp>
      <p:pic>
        <p:nvPicPr>
          <p:cNvPr id="20" name="Рисунок 19" descr="https://stingerbike.ru/upload/medialibrary/270/270c2fd1caee29f5e12931a12224e0cc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6336" y="3068960"/>
            <a:ext cx="1150243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654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305800" cy="1008112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                      ОСНОВНЫЕ ПАРАМЕТРЫ 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        ИСПОЛНЕНИЯ БЮДЖЕТА ЗА 2022 ГОД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627810"/>
              </p:ext>
            </p:extLst>
          </p:nvPr>
        </p:nvGraphicFramePr>
        <p:xfrm>
          <a:off x="467544" y="1628800"/>
          <a:ext cx="8280920" cy="3188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/>
                <a:gridCol w="2038963"/>
                <a:gridCol w="1777461"/>
                <a:gridCol w="2016224"/>
              </a:tblGrid>
              <a:tr h="1012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Утвержденные бюджетные назначения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Исполнено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Исполненные </a:t>
                      </a: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назначения, %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5971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>
                          <a:latin typeface="+mj-lt"/>
                          <a:ea typeface="Times New Roman"/>
                          <a:cs typeface="Times New Roman" pitchFamily="18" charset="0"/>
                        </a:rPr>
                        <a:t>Доходы </a:t>
                      </a:r>
                      <a:r>
                        <a:rPr lang="ru-RU" sz="2000" b="1" i="1" dirty="0" smtClean="0">
                          <a:latin typeface="+mj-lt"/>
                          <a:ea typeface="Times New Roman"/>
                          <a:cs typeface="Times New Roman" pitchFamily="18" charset="0"/>
                        </a:rPr>
                        <a:t>бюджета</a:t>
                      </a:r>
                      <a:endParaRPr lang="ru-RU" sz="2000" b="1" i="1" dirty="0"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242 812,1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241 156,2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99,3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218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 smtClean="0">
                          <a:latin typeface="+mj-lt"/>
                          <a:ea typeface="Times New Roman"/>
                          <a:cs typeface="Times New Roman" pitchFamily="18" charset="0"/>
                        </a:rPr>
                        <a:t>Расходы бюджета</a:t>
                      </a:r>
                      <a:endParaRPr lang="ru-RU" sz="2000" b="1" i="1" dirty="0"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244 409,4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237 039,0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97,0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9184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 smtClean="0">
                          <a:latin typeface="+mj-lt"/>
                          <a:ea typeface="Times New Roman"/>
                          <a:cs typeface="Times New Roman" pitchFamily="18" charset="0"/>
                        </a:rPr>
                        <a:t>Дефицит (-)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 smtClean="0">
                          <a:latin typeface="+mj-lt"/>
                          <a:ea typeface="Times New Roman"/>
                          <a:cs typeface="Times New Roman" pitchFamily="18" charset="0"/>
                        </a:rPr>
                        <a:t>Профицит (+)</a:t>
                      </a:r>
                      <a:endParaRPr lang="ru-RU" sz="2000" b="1" i="1" dirty="0"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- 1 597,3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4 117,2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596336" y="126876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+mj-lt"/>
                <a:cs typeface="Times New Roman" pitchFamily="18" charset="0"/>
              </a:rPr>
              <a:t>тыс. руб.</a:t>
            </a:r>
            <a:endParaRPr lang="ru-RU" i="1" dirty="0">
              <a:latin typeface="+mj-lt"/>
              <a:cs typeface="Times New Roman" pitchFamily="18" charset="0"/>
            </a:endParaRPr>
          </a:p>
        </p:txBody>
      </p:sp>
      <p:pic>
        <p:nvPicPr>
          <p:cNvPr id="5" name="Picture 2" descr="http://pgtkedr.ru/img/logotyp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1008112" cy="1209735"/>
          </a:xfrm>
          <a:prstGeom prst="rect">
            <a:avLst/>
          </a:prstGeom>
          <a:noFill/>
        </p:spPr>
      </p:pic>
      <p:sp>
        <p:nvSpPr>
          <p:cNvPr id="12290" name="AutoShape 2" descr="https://www.sokolinfo.ru/sites/default/files/styles/adaptive/public/news/2018/budzet.jpg?itok=Is68bqv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https://avatars.mds.yandex.net/get-zen_doc/3664204/pub_60354031756eeb31f06110e6_603549c2084cc34524cc5d8c/scale_120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5013176"/>
            <a:ext cx="158417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Бюджет отпуска без путёвки. 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5157192"/>
            <a:ext cx="252028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AutoShape 4" descr="https://chechnyatoday.com/images/uploads/2020/09/04/eeaabfe3-c84c-4e0d-879f-2b151ed33a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За 9 месяцев 2020 года поступления в консолидированный бюджет края составил...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5157192"/>
            <a:ext cx="2513459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305800" cy="1008112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             СТРУКТУРА ДОХОДОВ БЮДЖЕТА 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                                 ЗА 2022 ГОД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446038125"/>
              </p:ext>
            </p:extLst>
          </p:nvPr>
        </p:nvGraphicFramePr>
        <p:xfrm>
          <a:off x="0" y="1196752"/>
          <a:ext cx="9144000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42" name="AutoShape 2" descr="https://gorbatka.ru/wp-content/uploads/2019/02/budge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https://gorbatka.ru/wp-content/uploads/2019/02/budge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8" name="AutoShape 8" descr="https://gorbatka.ru/wp-content/uploads/2019/02/budge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0" name="AutoShape 10" descr="https://gorbatka.ru/wp-content/uploads/2019/02/budge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Бюджет для граждан.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4509120"/>
            <a:ext cx="268605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pgtkedr.ru/img/logotyp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0"/>
            <a:ext cx="1008112" cy="1209735"/>
          </a:xfrm>
          <a:prstGeom prst="rect">
            <a:avLst/>
          </a:prstGeom>
          <a:noFill/>
        </p:spPr>
      </p:pic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1768938654"/>
              </p:ext>
            </p:extLst>
          </p:nvPr>
        </p:nvGraphicFramePr>
        <p:xfrm>
          <a:off x="179512" y="4107384"/>
          <a:ext cx="5904656" cy="2561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79512" y="4077072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latin typeface="+mj-lt"/>
                <a:cs typeface="Times New Roman" pitchFamily="18" charset="0"/>
              </a:rPr>
              <a:t>тыс. руб.</a:t>
            </a:r>
            <a:endParaRPr lang="ru-RU" sz="1400" i="1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008112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              БЕЗВОЗМЕЗДНЫЕ ПОСТУПЛЕНИЯ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                                 ЗА 2022 ГОД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8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1008112" cy="1209735"/>
          </a:xfrm>
          <a:prstGeom prst="rect">
            <a:avLst/>
          </a:prstGeom>
          <a:noFill/>
        </p:spPr>
      </p:pic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819898"/>
              </p:ext>
            </p:extLst>
          </p:nvPr>
        </p:nvGraphicFramePr>
        <p:xfrm>
          <a:off x="323528" y="1196752"/>
          <a:ext cx="8424936" cy="3770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/>
                <a:gridCol w="1656184"/>
                <a:gridCol w="1368152"/>
                <a:gridCol w="1368152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Доходы от безвозмездных поступлений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Утвержденные бюджетные назначения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Исполнено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Исполненные </a:t>
                      </a: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назначения, %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3584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 smtClean="0">
                          <a:latin typeface="+mj-lt"/>
                          <a:ea typeface="Times New Roman"/>
                          <a:cs typeface="Times New Roman" pitchFamily="18" charset="0"/>
                        </a:rPr>
                        <a:t>Дотации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бюджетам бюджетной системы</a:t>
                      </a:r>
                      <a:endParaRPr lang="ru-RU" sz="1400" b="1" i="1" dirty="0"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99 953,5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99 953,5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100,0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 smtClean="0">
                          <a:latin typeface="+mj-lt"/>
                          <a:ea typeface="Times New Roman"/>
                          <a:cs typeface="Times New Roman" pitchFamily="18" charset="0"/>
                        </a:rPr>
                        <a:t>Субвенции бюджетам бюджетной системы</a:t>
                      </a:r>
                      <a:endParaRPr lang="ru-RU" sz="1400" b="1" i="1" dirty="0"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83 724,1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82 467,6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98,5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 smtClean="0">
                          <a:latin typeface="+mj-lt"/>
                          <a:ea typeface="Times New Roman"/>
                          <a:cs typeface="Times New Roman" pitchFamily="18" charset="0"/>
                        </a:rPr>
                        <a:t>Субсидии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бюджетам бюджетной системы</a:t>
                      </a:r>
                      <a:endParaRPr lang="ru-RU" sz="1400" b="1" i="1" dirty="0"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18 987,7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18 504,2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 pitchFamily="18" charset="0"/>
                        </a:rPr>
                        <a:t>97,5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latin typeface="+mj-lt"/>
                        </a:rPr>
                        <a:t>Иные межбюджетные трансферты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11 889,3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11 146,4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93,8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Прочие безвозмездные поступления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20,8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20,7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99,8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37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Доходы бюджета от возврата организациями остатков субсидий прошлых лет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2 961,7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2 961,7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100,0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Возврат остатков субсидий, субвенций и иных межбюджетных трансфертов прошлых лет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- 3 190,7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- 3</a:t>
                      </a:r>
                      <a:r>
                        <a:rPr lang="ru-RU" sz="1400" i="1" baseline="0" dirty="0" smtClean="0">
                          <a:latin typeface="+mj-lt"/>
                        </a:rPr>
                        <a:t> 190,7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100,0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09736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latin typeface="+mj-lt"/>
                        </a:rPr>
                        <a:t>ВСЕГО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+mj-lt"/>
                        </a:rPr>
                        <a:t>214 346,4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+mj-lt"/>
                        </a:rPr>
                        <a:t>211 863,4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+mj-lt"/>
                        </a:rPr>
                        <a:t>98,8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812360" y="908720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latin typeface="+mj-lt"/>
                <a:cs typeface="Times New Roman" pitchFamily="18" charset="0"/>
              </a:rPr>
              <a:t>тыс. руб.</a:t>
            </a:r>
            <a:endParaRPr lang="ru-RU" sz="1400" i="1" dirty="0">
              <a:latin typeface="+mj-lt"/>
              <a:cs typeface="Times New Roman" pitchFamily="18" charset="0"/>
            </a:endParaRPr>
          </a:p>
        </p:txBody>
      </p:sp>
      <p:pic>
        <p:nvPicPr>
          <p:cNvPr id="12290" name="Picture 2" descr="1.5 Разные составные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040256"/>
            <a:ext cx="2232248" cy="1657355"/>
          </a:xfrm>
          <a:prstGeom prst="rect">
            <a:avLst/>
          </a:prstGeom>
          <a:noFill/>
        </p:spPr>
      </p:pic>
      <p:pic>
        <p:nvPicPr>
          <p:cNvPr id="12292" name="Picture 4" descr="Доходная и расходная часть доходы расходы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5023229"/>
            <a:ext cx="2304256" cy="1726843"/>
          </a:xfrm>
          <a:prstGeom prst="rect">
            <a:avLst/>
          </a:prstGeom>
          <a:noFill/>
        </p:spPr>
      </p:pic>
      <p:sp>
        <p:nvSpPr>
          <p:cNvPr id="12294" name="AutoShape 6" descr="Posts by Bhumika K.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 descr="https://avatars.mds.yandex.net/i?id=de187cf34c7df7d470c93065f9d3d04f_l-5292616-images-thumbs&amp;n=1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5085184"/>
            <a:ext cx="230425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920880" cy="936104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</a:rPr>
              <a:t>НАЛОГОВЫЕ И НЕНАЛОГОВЫЕ</a:t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r>
              <a:rPr lang="ru-RU" sz="3200" b="1" i="1" dirty="0" smtClean="0">
                <a:solidFill>
                  <a:srgbClr val="FF0000"/>
                </a:solidFill>
              </a:rPr>
              <a:t>ДОХОДЫ БЮДЖЕТА ЗА 2022 ГОД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8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1008112" cy="1209735"/>
          </a:xfrm>
          <a:prstGeom prst="rect">
            <a:avLst/>
          </a:prstGeom>
          <a:noFill/>
        </p:spPr>
      </p:pic>
      <p:graphicFrame>
        <p:nvGraphicFramePr>
          <p:cNvPr id="6" name="Group 5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402500"/>
              </p:ext>
            </p:extLst>
          </p:nvPr>
        </p:nvGraphicFramePr>
        <p:xfrm>
          <a:off x="395536" y="1268760"/>
          <a:ext cx="8389440" cy="5432234"/>
        </p:xfrm>
        <a:graphic>
          <a:graphicData uri="http://schemas.openxmlformats.org/drawingml/2006/table">
            <a:tbl>
              <a:tblPr/>
              <a:tblGrid>
                <a:gridCol w="4501008"/>
                <a:gridCol w="1440160"/>
                <a:gridCol w="1080120"/>
                <a:gridCol w="1368152"/>
              </a:tblGrid>
              <a:tr h="6496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Утвержденные бюджетные назначения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Исполнено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Исполненные </a:t>
                      </a: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назначения, %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46644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Всего собственных доходов,</a:t>
                      </a:r>
                    </a:p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из них: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ru-RU" sz="1400" b="1" i="1" dirty="0" smtClean="0">
                          <a:latin typeface="+mj-lt"/>
                        </a:rPr>
                        <a:t>28 465,7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ru-RU" sz="1400" b="1" i="1" dirty="0" smtClean="0">
                          <a:latin typeface="+mj-lt"/>
                        </a:rPr>
                        <a:t>29 292,8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102,9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76482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Налоговые доходы, в том числе: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1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17 381,9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1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18 215,1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1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104,8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606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 налог на прибыль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7,6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7,6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606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- налог на доходы физических лиц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11 977,2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12 822,0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107,1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606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lang="ru-RU" sz="120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 налог на доходы от уплаты акцизов 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749,8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743,8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99,2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606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lang="ru-RU" sz="120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 налог на совокупный доход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3 226,1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3 288,5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101,9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606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lang="ru-RU" sz="120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 налог на имущество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1 421,2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1 349,2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94,9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606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- государственная пошлина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4,0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74380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Неналоговые доходы, в том числе: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11 083,8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11 077,7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99,9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19262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 доход от использования имущества, находящегося в государственной и муниципальной собственности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4 687,5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4 697,8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100,2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50094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 доход от платежей при пользовании природными ресурсами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2 095,6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2 093,5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99,9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39008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 доход от оказания платных услуг (работ) и компенсации затрат государства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4 125,3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4 110,0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99,6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6664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 доход от продажи материальных и нематериальных активов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21,0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21,0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65152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 доход от штрафов, санкций, возмещения ущерба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154,4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155,4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100,6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65152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- прочие неналоговые доходы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884368" y="980728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latin typeface="+mj-lt"/>
                <a:cs typeface="Times New Roman" pitchFamily="18" charset="0"/>
              </a:rPr>
              <a:t>тыс. руб.</a:t>
            </a:r>
            <a:endParaRPr lang="ru-RU" sz="1400" i="1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008112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              СТРУКТУРА РАСХОДОВ БЮДЖЕТА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                                 ЗА 2022 ГОД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8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1008112" cy="1209735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3131840" y="1412776"/>
            <a:ext cx="2808312" cy="108012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Общегосударственные вопросы</a:t>
            </a:r>
          </a:p>
          <a:p>
            <a:pPr lvl="0"/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25 497,6 тыс.руб.</a:t>
            </a:r>
          </a:p>
          <a:p>
            <a:pPr lvl="0"/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22 973,8 тыс.руб. (90,1%)</a:t>
            </a:r>
            <a:endParaRPr lang="ru-RU" b="1" i="1" dirty="0" smtClean="0">
              <a:solidFill>
                <a:srgbClr val="FF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156176" y="4653136"/>
            <a:ext cx="2808312" cy="91440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Социальная политика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1 848,0 тыс.руб.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1 742,5 тыс.руб.</a:t>
            </a:r>
          </a:p>
          <a:p>
            <a:pPr lvl="0">
              <a:spcAft>
                <a:spcPts val="0"/>
              </a:spcAft>
            </a:pP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(94,3%)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156176" y="2492896"/>
            <a:ext cx="2808312" cy="91440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Культура, кинематография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9 924,9 тыс.руб.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9 924,9 тыс.руб.</a:t>
            </a:r>
          </a:p>
          <a:p>
            <a:pPr lvl="0">
              <a:spcAft>
                <a:spcPts val="0"/>
              </a:spcAft>
            </a:pP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(100,0%)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156176" y="3573016"/>
            <a:ext cx="2808312" cy="91440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Здравоохранение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49,6 тыс.руб.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49,6 тыс.руб.</a:t>
            </a:r>
          </a:p>
          <a:p>
            <a:pPr lvl="0">
              <a:spcAft>
                <a:spcPts val="0"/>
              </a:spcAft>
            </a:pP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(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100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,0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%)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131840" y="2852936"/>
            <a:ext cx="2808312" cy="1224136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00000"/>
              </a:lnSpc>
              <a:spcAft>
                <a:spcPts val="0"/>
              </a:spcAft>
            </a:pPr>
            <a:r>
              <a:rPr lang="ru-RU" sz="4000" b="1" i="1" dirty="0" smtClean="0">
                <a:solidFill>
                  <a:srgbClr val="FF0000"/>
                </a:solidFill>
                <a:latin typeface="+mj-lt"/>
              </a:rPr>
              <a:t>Расходы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244 409,4 тыс.руб.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237 039,0 тыс.руб.</a:t>
            </a:r>
          </a:p>
          <a:p>
            <a:pPr lvl="0">
              <a:spcAft>
                <a:spcPts val="0"/>
              </a:spcAft>
            </a:pP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(97,0%)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9512" y="5157192"/>
            <a:ext cx="2808312" cy="1008112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Жилищно-коммунальное хозяйство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26 279,1 тыс.руб.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23 292,0 тыс.руб.</a:t>
            </a:r>
          </a:p>
          <a:p>
            <a:pPr lvl="0">
              <a:spcAft>
                <a:spcPts val="0"/>
              </a:spcAft>
            </a:pP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(88,6%)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79512" y="2492896"/>
            <a:ext cx="2808312" cy="144016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Национальная безопасность и правоохранительная деятельность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6 535,6 тыс.руб.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6 372,3 тыс.руб.</a:t>
            </a:r>
          </a:p>
          <a:p>
            <a:pPr lvl="0">
              <a:spcAft>
                <a:spcPts val="0"/>
              </a:spcAft>
            </a:pP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(97,5%)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79512" y="4077072"/>
            <a:ext cx="2808312" cy="91440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Национальная экономика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6 622,3 тыс.руб.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5 809,6 тыс.руб.</a:t>
            </a:r>
          </a:p>
          <a:p>
            <a:pPr lvl="0">
              <a:spcAft>
                <a:spcPts val="0"/>
              </a:spcAft>
            </a:pP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(87,7%)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56176" y="1412776"/>
            <a:ext cx="2808312" cy="91440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Образование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132 717,9 тыс.руб.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131 990,5 тыс.руб.</a:t>
            </a:r>
          </a:p>
          <a:p>
            <a:pPr lvl="0">
              <a:spcAft>
                <a:spcPts val="0"/>
              </a:spcAft>
            </a:pP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(99,5%)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79512" y="1412776"/>
            <a:ext cx="2808312" cy="91440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Национальная оборона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488,7 тыс.руб.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446,6 тыс.руб.</a:t>
            </a:r>
          </a:p>
          <a:p>
            <a:pPr lvl="0">
              <a:spcAft>
                <a:spcPts val="0"/>
              </a:spcAft>
            </a:pP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(91,4%)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156176" y="5661248"/>
            <a:ext cx="2808312" cy="986408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Физическая культура и спорт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34 445,7 тыс.руб.</a:t>
            </a:r>
          </a:p>
          <a:p>
            <a:pPr lvl="0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34 437,2 тыс.руб.</a:t>
            </a:r>
          </a:p>
          <a:p>
            <a:pPr lvl="0">
              <a:spcAft>
                <a:spcPts val="0"/>
              </a:spcAft>
            </a:pP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(100,0%)</a:t>
            </a:r>
          </a:p>
        </p:txBody>
      </p:sp>
      <p:pic>
        <p:nvPicPr>
          <p:cNvPr id="26" name="Рисунок 25" descr="Расходы Пенсии и пособия Образование Армия и полиция Наука и культура Здрав...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365104"/>
            <a:ext cx="2808312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369179"/>
            <a:ext cx="8640960" cy="936104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                                  </a:t>
            </a:r>
            <a:r>
              <a:rPr lang="ru-RU" sz="3000" b="1" i="1" dirty="0" smtClean="0">
                <a:solidFill>
                  <a:srgbClr val="FF0000"/>
                </a:solidFill>
              </a:rPr>
              <a:t>Раздел 0200 </a:t>
            </a:r>
            <a:br>
              <a:rPr lang="ru-RU" sz="3000" b="1" i="1" dirty="0" smtClean="0">
                <a:solidFill>
                  <a:srgbClr val="FF0000"/>
                </a:solidFill>
              </a:rPr>
            </a:br>
            <a:r>
              <a:rPr lang="ru-RU" sz="3000" b="1" i="1" dirty="0" smtClean="0">
                <a:solidFill>
                  <a:srgbClr val="FF0000"/>
                </a:solidFill>
              </a:rPr>
              <a:t>                       «НАЦИОНАЛЬНАЯ ОБОРОНА»</a:t>
            </a:r>
            <a:endParaRPr lang="ru-RU" sz="3000" b="1" dirty="0">
              <a:solidFill>
                <a:srgbClr val="FF0000"/>
              </a:solidFill>
            </a:endParaRPr>
          </a:p>
        </p:txBody>
      </p:sp>
      <p:pic>
        <p:nvPicPr>
          <p:cNvPr id="8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900100" cy="990600"/>
          </a:xfrm>
          <a:prstGeom prst="rect">
            <a:avLst/>
          </a:prstGeom>
          <a:noFill/>
        </p:spPr>
      </p:pic>
      <p:sp>
        <p:nvSpPr>
          <p:cNvPr id="22" name="Заголовок 1"/>
          <p:cNvSpPr txBox="1">
            <a:spLocks/>
          </p:cNvSpPr>
          <p:nvPr/>
        </p:nvSpPr>
        <p:spPr>
          <a:xfrm>
            <a:off x="323528" y="0"/>
            <a:ext cx="8640960" cy="1008112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Раздел 0100 </a:t>
            </a:r>
          </a:p>
          <a:p>
            <a:pPr lvl="0">
              <a:spcBef>
                <a:spcPct val="0"/>
              </a:spcBef>
            </a:pPr>
            <a:r>
              <a:rPr lang="ru-RU" sz="3000" b="1" i="1" dirty="0" smtClean="0">
                <a:solidFill>
                  <a:srgbClr val="FF0000"/>
                </a:solidFill>
                <a:latin typeface="+mj-lt"/>
              </a:rPr>
              <a:t>               «ОБЩЕГОСУДАРСТВЕННЫЕ ВОПРОСЫ»</a:t>
            </a: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23" name="Схема 22"/>
          <p:cNvGraphicFramePr/>
          <p:nvPr>
            <p:extLst>
              <p:ext uri="{D42A27DB-BD31-4B8C-83A1-F6EECF244321}">
                <p14:modId xmlns:p14="http://schemas.microsoft.com/office/powerpoint/2010/main" val="3544783358"/>
              </p:ext>
            </p:extLst>
          </p:nvPr>
        </p:nvGraphicFramePr>
        <p:xfrm>
          <a:off x="539552" y="5303399"/>
          <a:ext cx="6984776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4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598" y="4365104"/>
            <a:ext cx="900100" cy="932029"/>
          </a:xfrm>
          <a:prstGeom prst="rect">
            <a:avLst/>
          </a:prstGeom>
          <a:noFill/>
        </p:spPr>
      </p:pic>
      <p:graphicFrame>
        <p:nvGraphicFramePr>
          <p:cNvPr id="29" name="Таблица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12226"/>
              </p:ext>
            </p:extLst>
          </p:nvPr>
        </p:nvGraphicFramePr>
        <p:xfrm>
          <a:off x="467544" y="1124744"/>
          <a:ext cx="8352930" cy="32141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358"/>
                <a:gridCol w="2661110"/>
                <a:gridCol w="2143672"/>
                <a:gridCol w="1552314"/>
                <a:gridCol w="1404476"/>
              </a:tblGrid>
              <a:tr h="31503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Утвержденные бюджетные назначения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Исполнено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Исполненные </a:t>
                      </a: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 pitchFamily="18" charset="0"/>
                        </a:rPr>
                        <a:t>назначения, %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315035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latin typeface="+mj-lt"/>
                        </a:rPr>
                        <a:t>0102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Глава поселка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1 612,8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1 612,8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100,0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15035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latin typeface="+mj-lt"/>
                        </a:rPr>
                        <a:t>0103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Совет депутатов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2 484,9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2 476,6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97,7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15035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latin typeface="+mj-lt"/>
                        </a:rPr>
                        <a:t>0104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Местная</a:t>
                      </a:r>
                      <a:r>
                        <a:rPr kumimoji="0" lang="ru-RU" sz="1400" b="1" i="1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администрация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16 346,5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15 712,8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96,1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15035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latin typeface="+mj-lt"/>
                        </a:rPr>
                        <a:t>0105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Судебная система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84,9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0,00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0,0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15035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latin typeface="+mj-lt"/>
                        </a:rPr>
                        <a:t>0106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Контрольно-счетный орган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402,0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397,7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98,9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15035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latin typeface="+mj-lt"/>
                        </a:rPr>
                        <a:t>0111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Резервные фонды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500,00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0,00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0,0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15035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latin typeface="+mj-lt"/>
                        </a:rPr>
                        <a:t>0113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Другие общегосударственные вопросы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4 066,5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2 773,9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+mj-lt"/>
                        </a:rPr>
                        <a:t>68,2</a:t>
                      </a:r>
                      <a:endParaRPr lang="ru-RU" sz="14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15035">
                <a:tc>
                  <a:txBody>
                    <a:bodyPr/>
                    <a:lstStyle/>
                    <a:p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ВСЕГО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+mj-lt"/>
                        </a:rPr>
                        <a:t>25 497,6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+mj-lt"/>
                        </a:rPr>
                        <a:t>22 973,8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+mj-lt"/>
                        </a:rPr>
                        <a:t>90,1</a:t>
                      </a:r>
                      <a:endParaRPr lang="ru-RU" sz="1400" b="1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7884368" y="836712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latin typeface="+mj-lt"/>
                <a:cs typeface="Times New Roman" pitchFamily="18" charset="0"/>
              </a:rPr>
              <a:t>тыс. руб.</a:t>
            </a:r>
            <a:endParaRPr lang="ru-RU" sz="1400" i="1" dirty="0">
              <a:latin typeface="+mj-lt"/>
              <a:cs typeface="Times New Roman" pitchFamily="18" charset="0"/>
            </a:endParaRPr>
          </a:p>
        </p:txBody>
      </p:sp>
      <p:pic>
        <p:nvPicPr>
          <p:cNvPr id="31" name="Рисунок 30" descr="И не прочь, если бы кто-то сейчас помог накопить на военный билет.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86558" y="5297133"/>
            <a:ext cx="115212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gtkedr.ru/img/logoty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900100" cy="1080120"/>
          </a:xfrm>
          <a:prstGeom prst="rect">
            <a:avLst/>
          </a:prstGeom>
          <a:noFill/>
        </p:spPr>
      </p:pic>
      <p:sp>
        <p:nvSpPr>
          <p:cNvPr id="22" name="Заголовок 1"/>
          <p:cNvSpPr txBox="1">
            <a:spLocks/>
          </p:cNvSpPr>
          <p:nvPr/>
        </p:nvSpPr>
        <p:spPr>
          <a:xfrm>
            <a:off x="323528" y="289727"/>
            <a:ext cx="8640960" cy="1296144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Раздел 0300 </a:t>
            </a:r>
          </a:p>
          <a:p>
            <a:pPr lvl="0">
              <a:spcBef>
                <a:spcPct val="0"/>
              </a:spcBef>
            </a:pPr>
            <a:r>
              <a:rPr lang="ru-RU" sz="3000" b="1" i="1" dirty="0" smtClean="0">
                <a:solidFill>
                  <a:srgbClr val="FF0000"/>
                </a:solidFill>
                <a:latin typeface="+mj-lt"/>
              </a:rPr>
              <a:t>                  «НАЦИОНАЛЬНАЯ БЕЗОПАСНОСТЬ И</a:t>
            </a:r>
          </a:p>
          <a:p>
            <a:pPr lvl="0">
              <a:spcBef>
                <a:spcPct val="0"/>
              </a:spcBef>
            </a:pPr>
            <a:r>
              <a:rPr lang="ru-RU" sz="3000" b="1" i="1" dirty="0" smtClean="0">
                <a:solidFill>
                  <a:srgbClr val="FF0000"/>
                </a:solidFill>
                <a:latin typeface="+mj-lt"/>
              </a:rPr>
              <a:t>             ПРАВООХРАНИТЕЛЬНАЯ ДЕЯТЕЛЬНОСТЬ»</a:t>
            </a:r>
            <a:endParaRPr kumimoji="0" lang="ru-RU" sz="3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3363637177"/>
              </p:ext>
            </p:extLst>
          </p:nvPr>
        </p:nvGraphicFramePr>
        <p:xfrm>
          <a:off x="575556" y="1429509"/>
          <a:ext cx="8136904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7" name="Рисунок 16" descr="Из них на телефон оперативного дежурного ЕДДС — 716 звонков, по системе 112...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5229200"/>
            <a:ext cx="187220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Свыше 1200 звонков отработали операторы системы-112 и диспетчеры ЕДДС Рузск...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5229200"/>
            <a:ext cx="1995965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Всемирный день гражданской обороны отмечается сегодня.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5229200"/>
            <a:ext cx="223224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В с.Караидель работает единая дежурно-диспетчерская служба ( ЕДДС) .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5229200"/>
            <a:ext cx="1944216" cy="1394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874238" y="1471428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latin typeface="+mj-lt"/>
                <a:cs typeface="Times New Roman" pitchFamily="18" charset="0"/>
              </a:rPr>
              <a:t>тыс. руб.</a:t>
            </a:r>
            <a:endParaRPr lang="ru-RU" sz="1400" i="1" dirty="0">
              <a:latin typeface="+mj-lt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692556" y="1697324"/>
            <a:ext cx="1728192" cy="50405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План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  </a:t>
            </a:r>
          </a:p>
          <a:p>
            <a:pPr lvl="0" algn="ctr">
              <a:spcAft>
                <a:spcPts val="0"/>
              </a:spcAft>
            </a:pP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6 535,6 тыс.руб.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779912" y="1625316"/>
            <a:ext cx="2189348" cy="64807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</a:rPr>
              <a:t>Исполнено</a:t>
            </a: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 </a:t>
            </a:r>
          </a:p>
          <a:p>
            <a:pPr lvl="0" algn="ctr">
              <a:spcAft>
                <a:spcPts val="0"/>
              </a:spcAft>
            </a:pPr>
            <a:r>
              <a:rPr lang="ru-RU" sz="1400" i="1" dirty="0" smtClean="0">
                <a:solidFill>
                  <a:schemeClr val="tx1"/>
                </a:solidFill>
                <a:latin typeface="+mj-lt"/>
              </a:rPr>
              <a:t>6 372,3 тыс.руб. (97,5%)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3272</TotalTime>
  <Words>1412</Words>
  <Application>Microsoft Office PowerPoint</Application>
  <PresentationFormat>Экран (4:3)</PresentationFormat>
  <Paragraphs>382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Презентация PowerPoint</vt:lpstr>
      <vt:lpstr>Презентация PowerPoint</vt:lpstr>
      <vt:lpstr>                      ОСНОВНЫЕ ПАРАМЕТРЫ          ИСПОЛНЕНИЯ БЮДЖЕТА ЗА 2022 ГОД</vt:lpstr>
      <vt:lpstr>             СТРУКТУРА ДОХОДОВ БЮДЖЕТА                                   ЗА 2022 ГОД</vt:lpstr>
      <vt:lpstr>              БЕЗВОЗМЕЗДНЫЕ ПОСТУПЛЕНИЯ                                  ЗА 2022 ГОД</vt:lpstr>
      <vt:lpstr> НАЛОГОВЫЕ И НЕНАЛОГОВЫЕ ДОХОДЫ БЮДЖЕТА ЗА 2022 ГОД</vt:lpstr>
      <vt:lpstr>              СТРУКТУРА РАСХОДОВ БЮДЖЕТА                                  ЗА 2022 ГОД</vt:lpstr>
      <vt:lpstr>                                  Раздел 0200                         «НАЦИОНАЛЬНАЯ ОБОРОНА»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glbuh</dc:creator>
  <cp:lastModifiedBy>Главбух</cp:lastModifiedBy>
  <cp:revision>320</cp:revision>
  <cp:lastPrinted>2022-05-12T01:38:50Z</cp:lastPrinted>
  <dcterms:created xsi:type="dcterms:W3CDTF">2019-04-09T01:39:13Z</dcterms:created>
  <dcterms:modified xsi:type="dcterms:W3CDTF">2023-06-05T00:45:54Z</dcterms:modified>
</cp:coreProperties>
</file>