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4.xml" ContentType="application/vnd.openxmlformats-officedocument.drawingml.chart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5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84" r:id="rId3"/>
    <p:sldId id="257" r:id="rId4"/>
    <p:sldId id="260" r:id="rId5"/>
    <p:sldId id="274" r:id="rId6"/>
    <p:sldId id="26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7" r:id="rId17"/>
    <p:sldId id="285" r:id="rId18"/>
    <p:sldId id="261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5543346229628985E-3"/>
          <c:w val="0.72568846517053665"/>
          <c:h val="0.981531442917497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explosion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18 </a:t>
                    </a:r>
                    <a:r>
                      <a:rPr lang="ru-RU" dirty="0" smtClean="0"/>
                      <a:t>712,1</a:t>
                    </a:r>
                  </a:p>
                  <a:p>
                    <a:r>
                      <a:rPr lang="ru-RU" dirty="0" smtClean="0"/>
                      <a:t>(7,5%)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6935970529019815E-2"/>
                  <c:y val="-0.2564032606082180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9 321,6</a:t>
                    </a:r>
                  </a:p>
                  <a:p>
                    <a:r>
                      <a:rPr lang="ru-RU" dirty="0" smtClean="0"/>
                      <a:t>(3,7%)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4611015442728541E-2"/>
                  <c:y val="0.15340932155492495"/>
                </c:manualLayout>
              </c:layout>
              <c:tx>
                <c:rich>
                  <a:bodyPr/>
                  <a:lstStyle/>
                  <a:p>
                    <a:pPr>
                      <a:defRPr sz="1000" i="1">
                        <a:latin typeface="+mj-lt"/>
                      </a:defRPr>
                    </a:pPr>
                    <a:r>
                      <a:rPr lang="ru-RU" dirty="0" smtClean="0"/>
                      <a:t>222 263,1</a:t>
                    </a:r>
                  </a:p>
                  <a:p>
                    <a:pPr>
                      <a:defRPr sz="1000" i="1">
                        <a:latin typeface="+mj-lt"/>
                      </a:defRPr>
                    </a:pPr>
                    <a:r>
                      <a:rPr lang="ru-RU" dirty="0" smtClean="0"/>
                      <a:t>(88,8%)</a:t>
                    </a:r>
                  </a:p>
                </c:rich>
              </c:tx>
              <c:numFmt formatCode="General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18712.099999999999</c:v>
                </c:pt>
                <c:pt idx="1">
                  <c:v>9321.6</c:v>
                </c:pt>
                <c:pt idx="2">
                  <c:v>222263.1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993924286190428"/>
          <c:y val="9.9678919708849775E-2"/>
          <c:w val="0.25006075713809578"/>
          <c:h val="0.75602815951437485"/>
        </c:manualLayout>
      </c:layout>
      <c:overlay val="0"/>
      <c:txPr>
        <a:bodyPr/>
        <a:lstStyle/>
        <a:p>
          <a:pPr>
            <a:defRPr sz="1400" b="1" i="1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477353418471072E-2"/>
          <c:y val="0.13715708542672214"/>
          <c:w val="0.92652264658152894"/>
          <c:h val="0.4210725557242611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2.4118758884340487E-2"/>
                  <c:y val="-1.6330490027856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551890245813144E-2"/>
                  <c:y val="-2.93948820501425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5668686385273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0310 Защита населения и территории от чрезвычайных ситуаций природного и техногенного характера, пожарная безопасность</c:v>
                </c:pt>
                <c:pt idx="1">
                  <c:v>0314 Другие вопросы в области национальной безопасности и правоохранительной деятельности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6404.5</c:v>
                </c:pt>
                <c:pt idx="1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9596469338164706E-2"/>
                  <c:y val="-1.6330490027856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118877579604167E-2"/>
                  <c:y val="-2.93948820501425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074298487252599E-2"/>
                  <c:y val="-1.6330490027856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0310 Защита населения и территории от чрезвычайных ситуаций природного и техногенного характера, пожарная безопасность</c:v>
                </c:pt>
                <c:pt idx="1">
                  <c:v>0314 Другие вопросы в области национальной безопасности и правоохранительной деятельности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6388.3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75069440"/>
        <c:axId val="175083520"/>
        <c:axId val="0"/>
      </c:bar3DChart>
      <c:catAx>
        <c:axId val="175069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i="1">
                <a:latin typeface="+mj-lt"/>
              </a:defRPr>
            </a:pPr>
            <a:endParaRPr lang="ru-RU"/>
          </a:p>
        </c:txPr>
        <c:crossAx val="175083520"/>
        <c:crosses val="autoZero"/>
        <c:auto val="1"/>
        <c:lblAlgn val="ctr"/>
        <c:lblOffset val="100"/>
        <c:noMultiLvlLbl val="0"/>
      </c:catAx>
      <c:valAx>
        <c:axId val="17508352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1750694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455041557585718"/>
          <c:y val="0.78007844807367077"/>
          <c:w val="0.77857066213915449"/>
          <c:h val="8.2745435692330477E-2"/>
        </c:manualLayout>
      </c:layout>
      <c:overlay val="0"/>
      <c:txPr>
        <a:bodyPr/>
        <a:lstStyle/>
        <a:p>
          <a:pPr>
            <a:defRPr sz="1600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322232952274057E-2"/>
          <c:y val="4.2440127715970777E-2"/>
          <c:w val="0.9716777670477259"/>
          <c:h val="0.561514769963831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1103899186889964E-2"/>
                  <c:y val="-4.572537207799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5370305483626228E-3"/>
                  <c:y val="9.7982940167141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5668686385273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0401 Общеэкономические вопросы</c:v>
                </c:pt>
                <c:pt idx="1">
                  <c:v>0409 Дорожное хозяйство</c:v>
                </c:pt>
                <c:pt idx="2">
                  <c:v>0412 Другие вопросы в области национальной экономики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20</c:v>
                </c:pt>
                <c:pt idx="1">
                  <c:v>4214.5</c:v>
                </c:pt>
                <c:pt idx="2">
                  <c:v>1118.2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6581728335977864E-2"/>
                  <c:y val="-4.572537207799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611447730878906E-2"/>
                  <c:y val="3.26609800557139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074298487252599E-2"/>
                  <c:y val="-1.6330490027856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0401 Общеэкономические вопросы</c:v>
                </c:pt>
                <c:pt idx="1">
                  <c:v>0409 Дорожное хозяйство</c:v>
                </c:pt>
                <c:pt idx="2">
                  <c:v>0412 Другие вопросы в области национальной экономики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0</c:v>
                </c:pt>
                <c:pt idx="1">
                  <c:v>4043.8</c:v>
                </c:pt>
                <c:pt idx="2">
                  <c:v>393.5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75164416"/>
        <c:axId val="175174400"/>
        <c:axId val="0"/>
      </c:bar3DChart>
      <c:catAx>
        <c:axId val="175164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175174400"/>
        <c:crosses val="autoZero"/>
        <c:auto val="1"/>
        <c:lblAlgn val="ctr"/>
        <c:lblOffset val="100"/>
        <c:noMultiLvlLbl val="0"/>
      </c:catAx>
      <c:valAx>
        <c:axId val="17517440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1751644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2142933786084545"/>
          <c:y val="0.78007844807367077"/>
          <c:w val="0.55563377573432016"/>
          <c:h val="8.2745435692330505E-2"/>
        </c:manualLayout>
      </c:layout>
      <c:overlay val="0"/>
      <c:txPr>
        <a:bodyPr/>
        <a:lstStyle/>
        <a:p>
          <a:pPr>
            <a:defRPr sz="1600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804298611629707E-2"/>
          <c:y val="1.6797075457224329E-2"/>
          <c:w val="0.96819570138837086"/>
          <c:h val="0.680805968648986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dLbl>
              <c:idx val="3"/>
              <c:layout>
                <c:manualLayout>
                  <c:x val="1.4035211934557356E-2"/>
                  <c:y val="4.39567561276260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1861819542819468"/>
                  <c:y val="8.35731655918303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0701 Дошкольное образование</c:v>
                </c:pt>
                <c:pt idx="1">
                  <c:v>0702 Общее образование</c:v>
                </c:pt>
                <c:pt idx="2">
                  <c:v>0703 Дополнительное образование детей</c:v>
                </c:pt>
                <c:pt idx="3">
                  <c:v>0707 Молодежная политика и оздоровление детей</c:v>
                </c:pt>
                <c:pt idx="4">
                  <c:v>0709 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53016</c:v>
                </c:pt>
                <c:pt idx="1">
                  <c:v>66254.5</c:v>
                </c:pt>
                <c:pt idx="2">
                  <c:v>13813</c:v>
                </c:pt>
                <c:pt idx="3">
                  <c:v>4380.7</c:v>
                </c:pt>
                <c:pt idx="4">
                  <c:v>2739.4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  <c:txPr>
        <a:bodyPr/>
        <a:lstStyle/>
        <a:p>
          <a:pPr>
            <a:defRPr sz="1200" i="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64094327683397E-2"/>
          <c:y val="4.9960875984251973E-2"/>
          <c:w val="0.72345560638190032"/>
          <c:h val="0.64725855623885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000" i="1">
                    <a:latin typeface="+mj-lt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1003 Социальное обеспечение населения</c:v>
                </c:pt>
                <c:pt idx="1">
                  <c:v>1004 Охрана семьи и детства</c:v>
                </c:pt>
                <c:pt idx="2">
                  <c:v>1006 Другие вопросы в области социальной политики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597</c:v>
                </c:pt>
                <c:pt idx="1">
                  <c:v>334.5</c:v>
                </c:pt>
                <c:pt idx="2">
                  <c:v>896.5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000" i="1">
                    <a:latin typeface="+mj-lt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1003 Социальное обеспечение населения</c:v>
                </c:pt>
                <c:pt idx="1">
                  <c:v>1004 Охрана семьи и детства</c:v>
                </c:pt>
                <c:pt idx="2">
                  <c:v>1006 Другие вопросы в области социальной политики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597</c:v>
                </c:pt>
                <c:pt idx="1">
                  <c:v>258.5</c:v>
                </c:pt>
                <c:pt idx="2">
                  <c:v>869.6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867648"/>
        <c:axId val="53869184"/>
      </c:barChart>
      <c:catAx>
        <c:axId val="53867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i="1">
                <a:latin typeface="+mj-lt"/>
              </a:defRPr>
            </a:pPr>
            <a:endParaRPr lang="ru-RU"/>
          </a:p>
        </c:txPr>
        <c:crossAx val="53869184"/>
        <c:crosses val="autoZero"/>
        <c:auto val="1"/>
        <c:lblAlgn val="ctr"/>
        <c:lblOffset val="100"/>
        <c:noMultiLvlLbl val="0"/>
      </c:catAx>
      <c:valAx>
        <c:axId val="53869184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53867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76947005888346"/>
          <c:y val="4.0941952951729664E-2"/>
          <c:w val="0.13366642836786249"/>
          <c:h val="0.29942249215107808"/>
        </c:manualLayout>
      </c:layout>
      <c:overlay val="0"/>
      <c:txPr>
        <a:bodyPr/>
        <a:lstStyle/>
        <a:p>
          <a:pPr>
            <a:defRPr sz="1400" i="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AA0F8B-0C9A-4699-8C92-D7C5F52016D2}" type="doc">
      <dgm:prSet loTypeId="urn:microsoft.com/office/officeart/2005/8/layout/hierarchy1" loCatId="hierarchy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062C340-3929-4F0C-8BBF-731303B9893F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Доходы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latin typeface="+mj-lt"/>
            </a:rPr>
            <a:t>План</a:t>
          </a:r>
          <a:r>
            <a:rPr lang="ru-RU" sz="1800" i="1" dirty="0" smtClean="0">
              <a:latin typeface="+mj-lt"/>
            </a:rPr>
            <a:t>   253 850,9 тыс.руб.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latin typeface="+mj-lt"/>
            </a:rPr>
            <a:t>Исполнено  </a:t>
          </a:r>
          <a:r>
            <a:rPr lang="ru-RU" sz="1800" i="1" dirty="0" smtClean="0">
              <a:latin typeface="+mj-lt"/>
            </a:rPr>
            <a:t> 250 296,8 тыс.руб. (98,6%)</a:t>
          </a:r>
          <a:endParaRPr lang="ru-RU" sz="1800" i="1" dirty="0">
            <a:latin typeface="+mj-lt"/>
          </a:endParaRPr>
        </a:p>
      </dgm:t>
    </dgm:pt>
    <dgm:pt modelId="{BE2F92B2-3080-4640-88EF-5200C1DA4462}" type="parTrans" cxnId="{1F99EF81-DFC3-4D76-860E-4CF33FB0D9C1}">
      <dgm:prSet/>
      <dgm:spPr/>
      <dgm:t>
        <a:bodyPr/>
        <a:lstStyle/>
        <a:p>
          <a:endParaRPr lang="ru-RU"/>
        </a:p>
      </dgm:t>
    </dgm:pt>
    <dgm:pt modelId="{FE62D984-2553-499E-BC16-E3A870BD91A9}" type="sibTrans" cxnId="{1F99EF81-DFC3-4D76-860E-4CF33FB0D9C1}">
      <dgm:prSet/>
      <dgm:spPr/>
      <dgm:t>
        <a:bodyPr/>
        <a:lstStyle/>
        <a:p>
          <a:endParaRPr lang="ru-RU"/>
        </a:p>
      </dgm:t>
    </dgm:pt>
    <dgm:pt modelId="{91F925E2-ACC4-4437-9BF3-55AAE4C64CEB}">
      <dgm:prSet custT="1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Налоговые доходы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19 209,3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18 712,1 тыс.руб. (97,4%)</a:t>
          </a:r>
          <a:endParaRPr lang="ru-RU" sz="1400" i="1" dirty="0">
            <a:latin typeface="+mj-lt"/>
          </a:endParaRPr>
        </a:p>
      </dgm:t>
    </dgm:pt>
    <dgm:pt modelId="{A49B43C7-1C9E-45CB-B65A-F9EF58E86462}" type="parTrans" cxnId="{7CFF6772-FD3A-47A2-87C9-3A961A15FD5F}">
      <dgm:prSet/>
      <dgm:spPr/>
      <dgm:t>
        <a:bodyPr/>
        <a:lstStyle/>
        <a:p>
          <a:endParaRPr lang="ru-RU"/>
        </a:p>
      </dgm:t>
    </dgm:pt>
    <dgm:pt modelId="{B864C659-F204-4B13-8F47-8518FEE558AC}" type="sibTrans" cxnId="{7CFF6772-FD3A-47A2-87C9-3A961A15FD5F}">
      <dgm:prSet/>
      <dgm:spPr/>
      <dgm:t>
        <a:bodyPr/>
        <a:lstStyle/>
        <a:p>
          <a:endParaRPr lang="ru-RU"/>
        </a:p>
      </dgm:t>
    </dgm:pt>
    <dgm:pt modelId="{CC73154E-BA95-4E12-93D3-77428FB59790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Безвозмездные поступления 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225 486,1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222 263,1 тыс.руб. (98,6%)</a:t>
          </a:r>
          <a:endParaRPr lang="ru-RU" sz="1400" i="1" dirty="0">
            <a:latin typeface="+mj-lt"/>
          </a:endParaRPr>
        </a:p>
      </dgm:t>
    </dgm:pt>
    <dgm:pt modelId="{92546D06-4AAC-4B2F-B956-CF05135FC09D}" type="parTrans" cxnId="{5401A90F-70B4-40C9-8953-88EC895EA823}">
      <dgm:prSet/>
      <dgm:spPr/>
      <dgm:t>
        <a:bodyPr/>
        <a:lstStyle/>
        <a:p>
          <a:endParaRPr lang="ru-RU"/>
        </a:p>
      </dgm:t>
    </dgm:pt>
    <dgm:pt modelId="{659BA9F7-4C5E-4917-AEAC-5C3FDEC5B4FF}" type="sibTrans" cxnId="{5401A90F-70B4-40C9-8953-88EC895EA823}">
      <dgm:prSet/>
      <dgm:spPr/>
      <dgm:t>
        <a:bodyPr/>
        <a:lstStyle/>
        <a:p>
          <a:endParaRPr lang="ru-RU"/>
        </a:p>
      </dgm:t>
    </dgm:pt>
    <dgm:pt modelId="{FB1DAC21-A67A-4801-A4FC-14AC921FBF68}">
      <dgm:prSet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Неналоговые доходы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9 155,5 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9 321,6  тыс.руб. (101,8%)</a:t>
          </a:r>
          <a:endParaRPr lang="ru-RU" sz="1400" b="1" i="1" dirty="0" smtClean="0">
            <a:latin typeface="+mj-lt"/>
          </a:endParaRPr>
        </a:p>
      </dgm:t>
    </dgm:pt>
    <dgm:pt modelId="{FD62FBE2-C133-46D8-933A-BBF31071A4D2}" type="parTrans" cxnId="{A0E44CF5-A082-477D-BE92-2B46BE3AF0D1}">
      <dgm:prSet/>
      <dgm:spPr/>
      <dgm:t>
        <a:bodyPr/>
        <a:lstStyle/>
        <a:p>
          <a:endParaRPr lang="ru-RU"/>
        </a:p>
      </dgm:t>
    </dgm:pt>
    <dgm:pt modelId="{903CDE89-E082-4F84-923D-7A7308722E9C}" type="sibTrans" cxnId="{A0E44CF5-A082-477D-BE92-2B46BE3AF0D1}">
      <dgm:prSet/>
      <dgm:spPr/>
      <dgm:t>
        <a:bodyPr/>
        <a:lstStyle/>
        <a:p>
          <a:endParaRPr lang="ru-RU"/>
        </a:p>
      </dgm:t>
    </dgm:pt>
    <dgm:pt modelId="{AD043FC5-6194-4B86-931A-0FC399BBA4B8}" type="pres">
      <dgm:prSet presAssocID="{CEAA0F8B-0C9A-4699-8C92-D7C5F52016D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61EDF6-456F-4A14-A306-6143F7D60FAE}" type="pres">
      <dgm:prSet presAssocID="{9062C340-3929-4F0C-8BBF-731303B9893F}" presName="hierRoot1" presStyleCnt="0"/>
      <dgm:spPr/>
      <dgm:t>
        <a:bodyPr/>
        <a:lstStyle/>
        <a:p>
          <a:endParaRPr lang="ru-RU"/>
        </a:p>
      </dgm:t>
    </dgm:pt>
    <dgm:pt modelId="{C63B5556-ED88-41B0-BF9D-600AD8B9B004}" type="pres">
      <dgm:prSet presAssocID="{9062C340-3929-4F0C-8BBF-731303B9893F}" presName="composite" presStyleCnt="0"/>
      <dgm:spPr/>
      <dgm:t>
        <a:bodyPr/>
        <a:lstStyle/>
        <a:p>
          <a:endParaRPr lang="ru-RU"/>
        </a:p>
      </dgm:t>
    </dgm:pt>
    <dgm:pt modelId="{4EC9A16F-C576-4C8C-A820-BA0D14694293}" type="pres">
      <dgm:prSet presAssocID="{9062C340-3929-4F0C-8BBF-731303B9893F}" presName="background" presStyleLbl="node0" presStyleIdx="0" presStyleCnt="1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A3C9893B-2F7A-4EB6-B8E6-8DFCB31C0D9A}" type="pres">
      <dgm:prSet presAssocID="{9062C340-3929-4F0C-8BBF-731303B9893F}" presName="text" presStyleLbl="fgAcc0" presStyleIdx="0" presStyleCnt="1" custScaleX="418512" custScaleY="114542" custLinFactNeighborX="3646" custLinFactNeighborY="-132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2735C0-EB73-4E75-8442-0852AD1DCFDC}" type="pres">
      <dgm:prSet presAssocID="{9062C340-3929-4F0C-8BBF-731303B9893F}" presName="hierChild2" presStyleCnt="0"/>
      <dgm:spPr/>
      <dgm:t>
        <a:bodyPr/>
        <a:lstStyle/>
        <a:p>
          <a:endParaRPr lang="ru-RU"/>
        </a:p>
      </dgm:t>
    </dgm:pt>
    <dgm:pt modelId="{52A27553-DCFF-4CC3-A23B-E9D6E3F6DEC3}" type="pres">
      <dgm:prSet presAssocID="{A49B43C7-1C9E-45CB-B65A-F9EF58E86462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DE05CBA-6E81-4F74-8392-E5315DE7F8B4}" type="pres">
      <dgm:prSet presAssocID="{91F925E2-ACC4-4437-9BF3-55AAE4C64CEB}" presName="hierRoot2" presStyleCnt="0"/>
      <dgm:spPr/>
      <dgm:t>
        <a:bodyPr/>
        <a:lstStyle/>
        <a:p>
          <a:endParaRPr lang="ru-RU"/>
        </a:p>
      </dgm:t>
    </dgm:pt>
    <dgm:pt modelId="{65A42742-908C-4516-9B43-6470257CCB3A}" type="pres">
      <dgm:prSet presAssocID="{91F925E2-ACC4-4437-9BF3-55AAE4C64CEB}" presName="composite2" presStyleCnt="0"/>
      <dgm:spPr/>
      <dgm:t>
        <a:bodyPr/>
        <a:lstStyle/>
        <a:p>
          <a:endParaRPr lang="ru-RU"/>
        </a:p>
      </dgm:t>
    </dgm:pt>
    <dgm:pt modelId="{5171123F-2049-43A4-9EE4-6B09DFCB5E11}" type="pres">
      <dgm:prSet presAssocID="{91F925E2-ACC4-4437-9BF3-55AAE4C64CEB}" presName="background2" presStyleLbl="node2" presStyleIdx="0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7E88E89E-3FEE-4732-B0B9-855650804507}" type="pres">
      <dgm:prSet presAssocID="{91F925E2-ACC4-4437-9BF3-55AAE4C64CEB}" presName="text2" presStyleLbl="fgAcc2" presStyleIdx="0" presStyleCnt="3" custScaleX="232179" custScaleY="162834" custLinFactNeighborX="-471" custLinFactNeighborY="-166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A26D33-15AB-41F6-BB6A-CFBF14D99C36}" type="pres">
      <dgm:prSet presAssocID="{91F925E2-ACC4-4437-9BF3-55AAE4C64CEB}" presName="hierChild3" presStyleCnt="0"/>
      <dgm:spPr/>
      <dgm:t>
        <a:bodyPr/>
        <a:lstStyle/>
        <a:p>
          <a:endParaRPr lang="ru-RU"/>
        </a:p>
      </dgm:t>
    </dgm:pt>
    <dgm:pt modelId="{CB36D53E-BB3A-4E43-8786-ED58C480ADA6}" type="pres">
      <dgm:prSet presAssocID="{FD62FBE2-C133-46D8-933A-BBF31071A4D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E16DB44-70AF-4425-BD16-385512A67AD7}" type="pres">
      <dgm:prSet presAssocID="{FB1DAC21-A67A-4801-A4FC-14AC921FBF68}" presName="hierRoot2" presStyleCnt="0"/>
      <dgm:spPr/>
    </dgm:pt>
    <dgm:pt modelId="{BC773561-8734-4B2D-9469-B87C6F18D8CA}" type="pres">
      <dgm:prSet presAssocID="{FB1DAC21-A67A-4801-A4FC-14AC921FBF68}" presName="composite2" presStyleCnt="0"/>
      <dgm:spPr/>
    </dgm:pt>
    <dgm:pt modelId="{DA0BDC3F-CF2E-4564-8055-DB4122010DF6}" type="pres">
      <dgm:prSet presAssocID="{FB1DAC21-A67A-4801-A4FC-14AC921FBF68}" presName="background2" presStyleLbl="node2" presStyleIdx="1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5FBA66A9-97E3-465E-9D6D-0C6E1DD6EE14}" type="pres">
      <dgm:prSet presAssocID="{FB1DAC21-A67A-4801-A4FC-14AC921FBF68}" presName="text2" presStyleLbl="fgAcc2" presStyleIdx="1" presStyleCnt="3" custScaleX="224361" custScaleY="162799" custLinFactNeighborX="1875" custLinFactNeighborY="-128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E4D573-5143-4506-98CC-660B3A8AEB69}" type="pres">
      <dgm:prSet presAssocID="{FB1DAC21-A67A-4801-A4FC-14AC921FBF68}" presName="hierChild3" presStyleCnt="0"/>
      <dgm:spPr/>
    </dgm:pt>
    <dgm:pt modelId="{17414344-E820-43AE-ACA3-71237DD8AF4E}" type="pres">
      <dgm:prSet presAssocID="{92546D06-4AAC-4B2F-B956-CF05135FC09D}" presName="Name10" presStyleLbl="parChTrans1D2" presStyleIdx="2" presStyleCnt="3"/>
      <dgm:spPr/>
      <dgm:t>
        <a:bodyPr/>
        <a:lstStyle/>
        <a:p>
          <a:endParaRPr lang="ru-RU"/>
        </a:p>
      </dgm:t>
    </dgm:pt>
    <dgm:pt modelId="{371BA86D-2C56-4622-A221-B2982B7C1D41}" type="pres">
      <dgm:prSet presAssocID="{CC73154E-BA95-4E12-93D3-77428FB59790}" presName="hierRoot2" presStyleCnt="0"/>
      <dgm:spPr/>
      <dgm:t>
        <a:bodyPr/>
        <a:lstStyle/>
        <a:p>
          <a:endParaRPr lang="ru-RU"/>
        </a:p>
      </dgm:t>
    </dgm:pt>
    <dgm:pt modelId="{6A8B4CC4-F190-4531-A6E6-4990E5451A59}" type="pres">
      <dgm:prSet presAssocID="{CC73154E-BA95-4E12-93D3-77428FB59790}" presName="composite2" presStyleCnt="0"/>
      <dgm:spPr/>
      <dgm:t>
        <a:bodyPr/>
        <a:lstStyle/>
        <a:p>
          <a:endParaRPr lang="ru-RU"/>
        </a:p>
      </dgm:t>
    </dgm:pt>
    <dgm:pt modelId="{E833DC16-6AC5-43A9-B231-7ED50DD8F03A}" type="pres">
      <dgm:prSet presAssocID="{CC73154E-BA95-4E12-93D3-77428FB59790}" presName="background2" presStyleLbl="node2" presStyleIdx="2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4AD19F2E-33DE-4F0F-B113-E805665E611B}" type="pres">
      <dgm:prSet presAssocID="{CC73154E-BA95-4E12-93D3-77428FB59790}" presName="text2" presStyleLbl="fgAcc2" presStyleIdx="2" presStyleCnt="3" custScaleX="231826" custScaleY="165936" custLinFactNeighborX="45447" custLinFactNeighborY="-128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1DAAAC-FCC5-42CD-890A-5BA49FD132FA}" type="pres">
      <dgm:prSet presAssocID="{CC73154E-BA95-4E12-93D3-77428FB59790}" presName="hierChild3" presStyleCnt="0"/>
      <dgm:spPr/>
      <dgm:t>
        <a:bodyPr/>
        <a:lstStyle/>
        <a:p>
          <a:endParaRPr lang="ru-RU"/>
        </a:p>
      </dgm:t>
    </dgm:pt>
  </dgm:ptLst>
  <dgm:cxnLst>
    <dgm:cxn modelId="{4701A8B0-DA1B-4356-8BE3-21D8B29C627B}" type="presOf" srcId="{92546D06-4AAC-4B2F-B956-CF05135FC09D}" destId="{17414344-E820-43AE-ACA3-71237DD8AF4E}" srcOrd="0" destOrd="0" presId="urn:microsoft.com/office/officeart/2005/8/layout/hierarchy1"/>
    <dgm:cxn modelId="{09602E34-9A64-4817-BE17-BE062B0751A6}" type="presOf" srcId="{CC73154E-BA95-4E12-93D3-77428FB59790}" destId="{4AD19F2E-33DE-4F0F-B113-E805665E611B}" srcOrd="0" destOrd="0" presId="urn:microsoft.com/office/officeart/2005/8/layout/hierarchy1"/>
    <dgm:cxn modelId="{1F99EF81-DFC3-4D76-860E-4CF33FB0D9C1}" srcId="{CEAA0F8B-0C9A-4699-8C92-D7C5F52016D2}" destId="{9062C340-3929-4F0C-8BBF-731303B9893F}" srcOrd="0" destOrd="0" parTransId="{BE2F92B2-3080-4640-88EF-5200C1DA4462}" sibTransId="{FE62D984-2553-499E-BC16-E3A870BD91A9}"/>
    <dgm:cxn modelId="{9B346381-E9B1-484A-927D-7202168C5AA6}" type="presOf" srcId="{9062C340-3929-4F0C-8BBF-731303B9893F}" destId="{A3C9893B-2F7A-4EB6-B8E6-8DFCB31C0D9A}" srcOrd="0" destOrd="0" presId="urn:microsoft.com/office/officeart/2005/8/layout/hierarchy1"/>
    <dgm:cxn modelId="{7CFF6772-FD3A-47A2-87C9-3A961A15FD5F}" srcId="{9062C340-3929-4F0C-8BBF-731303B9893F}" destId="{91F925E2-ACC4-4437-9BF3-55AAE4C64CEB}" srcOrd="0" destOrd="0" parTransId="{A49B43C7-1C9E-45CB-B65A-F9EF58E86462}" sibTransId="{B864C659-F204-4B13-8F47-8518FEE558AC}"/>
    <dgm:cxn modelId="{3382EC26-2ADE-40DF-ADDF-B5F18C23A526}" type="presOf" srcId="{91F925E2-ACC4-4437-9BF3-55AAE4C64CEB}" destId="{7E88E89E-3FEE-4732-B0B9-855650804507}" srcOrd="0" destOrd="0" presId="urn:microsoft.com/office/officeart/2005/8/layout/hierarchy1"/>
    <dgm:cxn modelId="{43C03820-19AC-4FA7-940F-93115B3305F6}" type="presOf" srcId="{FD62FBE2-C133-46D8-933A-BBF31071A4D2}" destId="{CB36D53E-BB3A-4E43-8786-ED58C480ADA6}" srcOrd="0" destOrd="0" presId="urn:microsoft.com/office/officeart/2005/8/layout/hierarchy1"/>
    <dgm:cxn modelId="{146832D5-0060-4506-8A45-9416E692DF43}" type="presOf" srcId="{CEAA0F8B-0C9A-4699-8C92-D7C5F52016D2}" destId="{AD043FC5-6194-4B86-931A-0FC399BBA4B8}" srcOrd="0" destOrd="0" presId="urn:microsoft.com/office/officeart/2005/8/layout/hierarchy1"/>
    <dgm:cxn modelId="{DB454B12-5A8C-4F1A-9E61-46B401075C27}" type="presOf" srcId="{FB1DAC21-A67A-4801-A4FC-14AC921FBF68}" destId="{5FBA66A9-97E3-465E-9D6D-0C6E1DD6EE14}" srcOrd="0" destOrd="0" presId="urn:microsoft.com/office/officeart/2005/8/layout/hierarchy1"/>
    <dgm:cxn modelId="{A0E44CF5-A082-477D-BE92-2B46BE3AF0D1}" srcId="{9062C340-3929-4F0C-8BBF-731303B9893F}" destId="{FB1DAC21-A67A-4801-A4FC-14AC921FBF68}" srcOrd="1" destOrd="0" parTransId="{FD62FBE2-C133-46D8-933A-BBF31071A4D2}" sibTransId="{903CDE89-E082-4F84-923D-7A7308722E9C}"/>
    <dgm:cxn modelId="{84C698AF-A87A-44AD-98FA-B8E934702608}" type="presOf" srcId="{A49B43C7-1C9E-45CB-B65A-F9EF58E86462}" destId="{52A27553-DCFF-4CC3-A23B-E9D6E3F6DEC3}" srcOrd="0" destOrd="0" presId="urn:microsoft.com/office/officeart/2005/8/layout/hierarchy1"/>
    <dgm:cxn modelId="{5401A90F-70B4-40C9-8953-88EC895EA823}" srcId="{9062C340-3929-4F0C-8BBF-731303B9893F}" destId="{CC73154E-BA95-4E12-93D3-77428FB59790}" srcOrd="2" destOrd="0" parTransId="{92546D06-4AAC-4B2F-B956-CF05135FC09D}" sibTransId="{659BA9F7-4C5E-4917-AEAC-5C3FDEC5B4FF}"/>
    <dgm:cxn modelId="{285B9E11-F5ED-4BB6-BEB6-AE15E6A9AC58}" type="presParOf" srcId="{AD043FC5-6194-4B86-931A-0FC399BBA4B8}" destId="{B461EDF6-456F-4A14-A306-6143F7D60FAE}" srcOrd="0" destOrd="0" presId="urn:microsoft.com/office/officeart/2005/8/layout/hierarchy1"/>
    <dgm:cxn modelId="{2A8ED336-8992-4BAC-9E57-20A05F35607E}" type="presParOf" srcId="{B461EDF6-456F-4A14-A306-6143F7D60FAE}" destId="{C63B5556-ED88-41B0-BF9D-600AD8B9B004}" srcOrd="0" destOrd="0" presId="urn:microsoft.com/office/officeart/2005/8/layout/hierarchy1"/>
    <dgm:cxn modelId="{72F9E049-A08C-4ECA-8D4D-8BF46249A95E}" type="presParOf" srcId="{C63B5556-ED88-41B0-BF9D-600AD8B9B004}" destId="{4EC9A16F-C576-4C8C-A820-BA0D14694293}" srcOrd="0" destOrd="0" presId="urn:microsoft.com/office/officeart/2005/8/layout/hierarchy1"/>
    <dgm:cxn modelId="{87216B17-1D5C-4475-A88B-F258C625A67D}" type="presParOf" srcId="{C63B5556-ED88-41B0-BF9D-600AD8B9B004}" destId="{A3C9893B-2F7A-4EB6-B8E6-8DFCB31C0D9A}" srcOrd="1" destOrd="0" presId="urn:microsoft.com/office/officeart/2005/8/layout/hierarchy1"/>
    <dgm:cxn modelId="{C9813CEE-AEFF-49FC-BC82-538A26C1C793}" type="presParOf" srcId="{B461EDF6-456F-4A14-A306-6143F7D60FAE}" destId="{372735C0-EB73-4E75-8442-0852AD1DCFDC}" srcOrd="1" destOrd="0" presId="urn:microsoft.com/office/officeart/2005/8/layout/hierarchy1"/>
    <dgm:cxn modelId="{A6C4D3CC-F219-4286-9720-5F3ABF09B1B3}" type="presParOf" srcId="{372735C0-EB73-4E75-8442-0852AD1DCFDC}" destId="{52A27553-DCFF-4CC3-A23B-E9D6E3F6DEC3}" srcOrd="0" destOrd="0" presId="urn:microsoft.com/office/officeart/2005/8/layout/hierarchy1"/>
    <dgm:cxn modelId="{8FCF4138-E8C9-4420-8AED-6A9411248831}" type="presParOf" srcId="{372735C0-EB73-4E75-8442-0852AD1DCFDC}" destId="{8DE05CBA-6E81-4F74-8392-E5315DE7F8B4}" srcOrd="1" destOrd="0" presId="urn:microsoft.com/office/officeart/2005/8/layout/hierarchy1"/>
    <dgm:cxn modelId="{B5791EF3-B90F-4C51-A43F-66672423CC27}" type="presParOf" srcId="{8DE05CBA-6E81-4F74-8392-E5315DE7F8B4}" destId="{65A42742-908C-4516-9B43-6470257CCB3A}" srcOrd="0" destOrd="0" presId="urn:microsoft.com/office/officeart/2005/8/layout/hierarchy1"/>
    <dgm:cxn modelId="{3897F854-1180-4C54-8968-3D4F41B84775}" type="presParOf" srcId="{65A42742-908C-4516-9B43-6470257CCB3A}" destId="{5171123F-2049-43A4-9EE4-6B09DFCB5E11}" srcOrd="0" destOrd="0" presId="urn:microsoft.com/office/officeart/2005/8/layout/hierarchy1"/>
    <dgm:cxn modelId="{7204B3B0-3466-4C20-9E1D-854598984DEB}" type="presParOf" srcId="{65A42742-908C-4516-9B43-6470257CCB3A}" destId="{7E88E89E-3FEE-4732-B0B9-855650804507}" srcOrd="1" destOrd="0" presId="urn:microsoft.com/office/officeart/2005/8/layout/hierarchy1"/>
    <dgm:cxn modelId="{B857AD27-716A-4EC8-AAFC-276BACC8C9CC}" type="presParOf" srcId="{8DE05CBA-6E81-4F74-8392-E5315DE7F8B4}" destId="{83A26D33-15AB-41F6-BB6A-CFBF14D99C36}" srcOrd="1" destOrd="0" presId="urn:microsoft.com/office/officeart/2005/8/layout/hierarchy1"/>
    <dgm:cxn modelId="{8BA9A6D1-AB3E-4E67-91E4-4CED5609CEFC}" type="presParOf" srcId="{372735C0-EB73-4E75-8442-0852AD1DCFDC}" destId="{CB36D53E-BB3A-4E43-8786-ED58C480ADA6}" srcOrd="2" destOrd="0" presId="urn:microsoft.com/office/officeart/2005/8/layout/hierarchy1"/>
    <dgm:cxn modelId="{CC268E2A-D015-4E77-A378-902E9928CC20}" type="presParOf" srcId="{372735C0-EB73-4E75-8442-0852AD1DCFDC}" destId="{5E16DB44-70AF-4425-BD16-385512A67AD7}" srcOrd="3" destOrd="0" presId="urn:microsoft.com/office/officeart/2005/8/layout/hierarchy1"/>
    <dgm:cxn modelId="{CCBB9BAF-E49D-4B9B-9B38-E1242078BB75}" type="presParOf" srcId="{5E16DB44-70AF-4425-BD16-385512A67AD7}" destId="{BC773561-8734-4B2D-9469-B87C6F18D8CA}" srcOrd="0" destOrd="0" presId="urn:microsoft.com/office/officeart/2005/8/layout/hierarchy1"/>
    <dgm:cxn modelId="{B1C6BB77-B0A8-47C4-9106-E711D9E07D6A}" type="presParOf" srcId="{BC773561-8734-4B2D-9469-B87C6F18D8CA}" destId="{DA0BDC3F-CF2E-4564-8055-DB4122010DF6}" srcOrd="0" destOrd="0" presId="urn:microsoft.com/office/officeart/2005/8/layout/hierarchy1"/>
    <dgm:cxn modelId="{0E34B170-4438-4744-9D84-10B3C33DBD91}" type="presParOf" srcId="{BC773561-8734-4B2D-9469-B87C6F18D8CA}" destId="{5FBA66A9-97E3-465E-9D6D-0C6E1DD6EE14}" srcOrd="1" destOrd="0" presId="urn:microsoft.com/office/officeart/2005/8/layout/hierarchy1"/>
    <dgm:cxn modelId="{AE4D1421-9CDE-4427-B414-9F8CC34C29FC}" type="presParOf" srcId="{5E16DB44-70AF-4425-BD16-385512A67AD7}" destId="{90E4D573-5143-4506-98CC-660B3A8AEB69}" srcOrd="1" destOrd="0" presId="urn:microsoft.com/office/officeart/2005/8/layout/hierarchy1"/>
    <dgm:cxn modelId="{B631AB4B-9118-45FE-94EF-6F26402DD9BA}" type="presParOf" srcId="{372735C0-EB73-4E75-8442-0852AD1DCFDC}" destId="{17414344-E820-43AE-ACA3-71237DD8AF4E}" srcOrd="4" destOrd="0" presId="urn:microsoft.com/office/officeart/2005/8/layout/hierarchy1"/>
    <dgm:cxn modelId="{DF1DF1A6-1012-46EC-9104-CC1BFEBB2795}" type="presParOf" srcId="{372735C0-EB73-4E75-8442-0852AD1DCFDC}" destId="{371BA86D-2C56-4622-A221-B2982B7C1D41}" srcOrd="5" destOrd="0" presId="urn:microsoft.com/office/officeart/2005/8/layout/hierarchy1"/>
    <dgm:cxn modelId="{AF6209A2-F7CC-4387-9C7C-1097ECAC1790}" type="presParOf" srcId="{371BA86D-2C56-4622-A221-B2982B7C1D41}" destId="{6A8B4CC4-F190-4531-A6E6-4990E5451A59}" srcOrd="0" destOrd="0" presId="urn:microsoft.com/office/officeart/2005/8/layout/hierarchy1"/>
    <dgm:cxn modelId="{79EC4CE3-2A58-4C15-897F-E2B7E93EE97A}" type="presParOf" srcId="{6A8B4CC4-F190-4531-A6E6-4990E5451A59}" destId="{E833DC16-6AC5-43A9-B231-7ED50DD8F03A}" srcOrd="0" destOrd="0" presId="urn:microsoft.com/office/officeart/2005/8/layout/hierarchy1"/>
    <dgm:cxn modelId="{DDD035C3-4E0F-41FC-A7DB-CFA5DA67514F}" type="presParOf" srcId="{6A8B4CC4-F190-4531-A6E6-4990E5451A59}" destId="{4AD19F2E-33DE-4F0F-B113-E805665E611B}" srcOrd="1" destOrd="0" presId="urn:microsoft.com/office/officeart/2005/8/layout/hierarchy1"/>
    <dgm:cxn modelId="{8BBF59FD-D78A-422D-99DD-CA44F11886D7}" type="presParOf" srcId="{371BA86D-2C56-4622-A221-B2982B7C1D41}" destId="{721DAAAC-FCC5-42CD-890A-5BA49FD132F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200" b="1" i="1" dirty="0" smtClean="0">
              <a:solidFill>
                <a:srgbClr val="FF0000"/>
              </a:solidFill>
              <a:latin typeface="+mj-lt"/>
            </a:rPr>
            <a:t>МБУ СШ «Искра» п. Кедровый Красноярского края</a:t>
          </a:r>
        </a:p>
        <a:p>
          <a:r>
            <a:rPr lang="ru-RU" sz="2200" b="1" i="1" dirty="0" smtClean="0">
              <a:latin typeface="+mj-lt"/>
            </a:rPr>
            <a:t>План</a:t>
          </a:r>
          <a:r>
            <a:rPr lang="ru-RU" sz="2200" i="1" dirty="0" smtClean="0">
              <a:latin typeface="+mj-lt"/>
            </a:rPr>
            <a:t>   33 301,8 тыс.руб.</a:t>
          </a:r>
        </a:p>
        <a:p>
          <a:r>
            <a:rPr lang="ru-RU" sz="2200" b="1" i="1" dirty="0" smtClean="0">
              <a:latin typeface="+mj-lt"/>
            </a:rPr>
            <a:t>Исполнено</a:t>
          </a:r>
          <a:r>
            <a:rPr lang="ru-RU" sz="2200" i="1" dirty="0" smtClean="0">
              <a:latin typeface="+mj-lt"/>
            </a:rPr>
            <a:t>   32 634,8 тыс.руб. (98,0%)</a:t>
          </a:r>
          <a:endParaRPr lang="ru-RU" sz="22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279321" custLinFactNeighborX="2965" custLinFactNeighborY="-19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E09F30BE-3EE9-42DB-B28D-A14B8DA9AF71}" type="presOf" srcId="{6E679E17-3E7D-42B5-94B4-BB4627A7E994}" destId="{A3251C3E-4FB2-4038-BE3D-BB926E39EA42}" srcOrd="0" destOrd="0" presId="urn:microsoft.com/office/officeart/2005/8/layout/hierarchy1"/>
    <dgm:cxn modelId="{C0BCC079-C21C-4F87-94E4-9F2C2B6BDBEA}" type="presOf" srcId="{556CB0E6-8699-4C54-947A-914EBAAFBB96}" destId="{723E7940-4E65-427F-8922-ABAEDF01827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F6F02F57-7015-420C-A0C0-2C638BEA9AAD}" type="presParOf" srcId="{A3251C3E-4FB2-4038-BE3D-BB926E39EA42}" destId="{EB4A5365-FBAD-4A57-AB3D-3AED02F658EB}" srcOrd="0" destOrd="0" presId="urn:microsoft.com/office/officeart/2005/8/layout/hierarchy1"/>
    <dgm:cxn modelId="{1776B1A3-2EE9-4908-BFC1-53481AE6747A}" type="presParOf" srcId="{EB4A5365-FBAD-4A57-AB3D-3AED02F658EB}" destId="{29ACC958-C1A6-4304-A8F8-6BD2EA3F0AF6}" srcOrd="0" destOrd="0" presId="urn:microsoft.com/office/officeart/2005/8/layout/hierarchy1"/>
    <dgm:cxn modelId="{5092B94D-D731-4DA8-B80A-4087FCF3EEA7}" type="presParOf" srcId="{29ACC958-C1A6-4304-A8F8-6BD2EA3F0AF6}" destId="{8E755AC3-4839-467D-AFA2-F67701E5DB70}" srcOrd="0" destOrd="0" presId="urn:microsoft.com/office/officeart/2005/8/layout/hierarchy1"/>
    <dgm:cxn modelId="{BB4A5266-9B2E-442A-BEBE-8BEC5B9E91C2}" type="presParOf" srcId="{29ACC958-C1A6-4304-A8F8-6BD2EA3F0AF6}" destId="{723E7940-4E65-427F-8922-ABAEDF018272}" srcOrd="1" destOrd="0" presId="urn:microsoft.com/office/officeart/2005/8/layout/hierarchy1"/>
    <dgm:cxn modelId="{505A929F-BC47-4388-8198-AA4F718F911B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ln w="9525">
          <a:solidFill>
            <a:schemeClr val="tx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«Формирование комфортной городской среды»</a:t>
          </a:r>
        </a:p>
        <a:p>
          <a:pPr>
            <a:spcAft>
              <a:spcPts val="0"/>
            </a:spcAft>
          </a:pPr>
          <a:r>
            <a:rPr lang="ru-RU" sz="1400" b="1" i="1" smtClean="0">
              <a:latin typeface="+mj-lt"/>
            </a:rPr>
            <a:t>План</a:t>
          </a:r>
          <a:r>
            <a:rPr lang="ru-RU" sz="1400" i="1" smtClean="0">
              <a:latin typeface="+mj-lt"/>
            </a:rPr>
            <a:t>   3 271,2 тыс.руб</a:t>
          </a:r>
          <a:r>
            <a:rPr lang="ru-RU" sz="1400" i="1" dirty="0" smtClean="0">
              <a:latin typeface="+mj-lt"/>
            </a:rPr>
            <a:t>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3 271,2 тыс.руб. </a:t>
          </a:r>
          <a:r>
            <a:rPr lang="ru-RU" sz="1400" i="1" dirty="0" smtClean="0">
              <a:solidFill>
                <a:schemeClr val="tx1"/>
              </a:solidFill>
              <a:latin typeface="+mj-lt"/>
            </a:rPr>
            <a:t>(100,0%)</a:t>
          </a:r>
        </a:p>
        <a:p>
          <a:pPr>
            <a:spcAft>
              <a:spcPts val="0"/>
            </a:spcAft>
          </a:pPr>
          <a:r>
            <a:rPr lang="ru-RU" sz="1400" i="1" dirty="0" smtClean="0">
              <a:solidFill>
                <a:schemeClr val="tx1"/>
              </a:solidFill>
              <a:latin typeface="+mj-lt"/>
            </a:rPr>
            <a:t>- Общественная территория сквер «Аллея Любви» - 2 275,9 тыс.руб. </a:t>
          </a:r>
        </a:p>
        <a:p>
          <a:pPr>
            <a:spcAft>
              <a:spcPts val="0"/>
            </a:spcAft>
          </a:pPr>
          <a:r>
            <a:rPr lang="ru-RU" sz="1400" i="1" dirty="0" smtClean="0">
              <a:solidFill>
                <a:schemeClr val="tx1"/>
              </a:solidFill>
              <a:latin typeface="+mj-lt"/>
            </a:rPr>
            <a:t>- Дворовая территория по адресу ул. Дзержинского, д. 7 - </a:t>
          </a:r>
          <a:r>
            <a:rPr lang="ru-RU" sz="1400" i="1" dirty="0" smtClean="0">
              <a:latin typeface="+mj-lt"/>
            </a:rPr>
            <a:t>995,3 </a:t>
          </a:r>
          <a:r>
            <a:rPr lang="ru-RU" sz="1400" i="1" dirty="0" smtClean="0">
              <a:solidFill>
                <a:schemeClr val="tx1"/>
              </a:solidFill>
              <a:latin typeface="+mj-lt"/>
            </a:rPr>
            <a:t>тыс.руб.</a:t>
          </a: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723E7940-4E65-427F-8922-ABAEDF018272}" type="pres">
      <dgm:prSet presAssocID="{556CB0E6-8699-4C54-947A-914EBAAFBB96}" presName="text" presStyleLbl="fgAcc0" presStyleIdx="0" presStyleCnt="1" custScaleX="285467" custScaleY="68764" custLinFactNeighborX="-2485" custLinFactNeighborY="-34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B70E4A5F-0046-43F7-B531-816A827D5F3C}" type="presOf" srcId="{556CB0E6-8699-4C54-947A-914EBAAFBB96}" destId="{723E7940-4E65-427F-8922-ABAEDF018272}" srcOrd="0" destOrd="0" presId="urn:microsoft.com/office/officeart/2005/8/layout/hierarchy1"/>
    <dgm:cxn modelId="{284CC463-46E4-4098-B894-0AC41544146E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255EFDD4-4B98-49AE-8353-F05601FD1D15}" type="presParOf" srcId="{A3251C3E-4FB2-4038-BE3D-BB926E39EA42}" destId="{EB4A5365-FBAD-4A57-AB3D-3AED02F658EB}" srcOrd="0" destOrd="0" presId="urn:microsoft.com/office/officeart/2005/8/layout/hierarchy1"/>
    <dgm:cxn modelId="{3D5021AE-C4E9-419F-8737-B8E72CC73247}" type="presParOf" srcId="{EB4A5365-FBAD-4A57-AB3D-3AED02F658EB}" destId="{29ACC958-C1A6-4304-A8F8-6BD2EA3F0AF6}" srcOrd="0" destOrd="0" presId="urn:microsoft.com/office/officeart/2005/8/layout/hierarchy1"/>
    <dgm:cxn modelId="{D85A89FA-C7DC-4262-ABE3-007F0D3C98F3}" type="presParOf" srcId="{29ACC958-C1A6-4304-A8F8-6BD2EA3F0AF6}" destId="{8E755AC3-4839-467D-AFA2-F67701E5DB70}" srcOrd="0" destOrd="0" presId="urn:microsoft.com/office/officeart/2005/8/layout/hierarchy1"/>
    <dgm:cxn modelId="{A32DC886-F1B4-4D9A-95F4-A9BDCACEB091}" type="presParOf" srcId="{29ACC958-C1A6-4304-A8F8-6BD2EA3F0AF6}" destId="{723E7940-4E65-427F-8922-ABAEDF018272}" srcOrd="1" destOrd="0" presId="urn:microsoft.com/office/officeart/2005/8/layout/hierarchy1"/>
    <dgm:cxn modelId="{7C1BEBE1-090E-4038-ACDF-E6AFDFB03063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ln w="9525">
          <a:solidFill>
            <a:schemeClr val="tx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«Образование»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127,8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127,8 тыс.руб. </a:t>
          </a:r>
          <a:r>
            <a:rPr lang="ru-RU" sz="1400" i="1" dirty="0" smtClean="0">
              <a:solidFill>
                <a:schemeClr val="tx1"/>
              </a:solidFill>
              <a:latin typeface="+mj-lt"/>
            </a:rPr>
            <a:t>(100,0%)</a:t>
          </a:r>
        </a:p>
        <a:p>
          <a:pPr>
            <a:spcAft>
              <a:spcPts val="0"/>
            </a:spcAft>
          </a:pPr>
          <a:r>
            <a:rPr lang="ru-RU" sz="1400" i="1" dirty="0" smtClean="0">
              <a:latin typeface="+mj-lt"/>
            </a:rPr>
            <a:t>- Обеспечение деятельности советников директора по воспитанию и </a:t>
          </a:r>
        </a:p>
        <a:p>
          <a:pPr>
            <a:spcAft>
              <a:spcPts val="0"/>
            </a:spcAft>
          </a:pPr>
          <a:r>
            <a:rPr lang="ru-RU" sz="1400" i="1" dirty="0" smtClean="0">
              <a:latin typeface="+mj-lt"/>
            </a:rPr>
            <a:t>взаимодействию с детскими общественными объединениями в </a:t>
          </a:r>
        </a:p>
        <a:p>
          <a:pPr>
            <a:spcAft>
              <a:spcPts val="0"/>
            </a:spcAft>
          </a:pPr>
          <a:r>
            <a:rPr lang="ru-RU" sz="1400" i="1" dirty="0" smtClean="0">
              <a:latin typeface="+mj-lt"/>
            </a:rPr>
            <a:t>общеобразовательных организациях</a:t>
          </a:r>
          <a:endParaRPr lang="ru-RU" sz="1400" i="1" dirty="0" smtClean="0">
            <a:solidFill>
              <a:schemeClr val="tx1"/>
            </a:solidFill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723E7940-4E65-427F-8922-ABAEDF018272}" type="pres">
      <dgm:prSet presAssocID="{556CB0E6-8699-4C54-947A-914EBAAFBB96}" presName="text" presStyleLbl="fgAcc0" presStyleIdx="0" presStyleCnt="1" custScaleX="285467" custScaleY="74778" custLinFactNeighborX="-2485" custLinFactNeighborY="-34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7C1163BD-713B-41CF-B0F1-130E8BA08032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4723AA82-12B0-4D37-A63E-AE3A1895B8E6}" type="presOf" srcId="{556CB0E6-8699-4C54-947A-914EBAAFBB96}" destId="{723E7940-4E65-427F-8922-ABAEDF018272}" srcOrd="0" destOrd="0" presId="urn:microsoft.com/office/officeart/2005/8/layout/hierarchy1"/>
    <dgm:cxn modelId="{68AC8748-98C3-48D3-AA2F-E52FA9FDB6F0}" type="presParOf" srcId="{A3251C3E-4FB2-4038-BE3D-BB926E39EA42}" destId="{EB4A5365-FBAD-4A57-AB3D-3AED02F658EB}" srcOrd="0" destOrd="0" presId="urn:microsoft.com/office/officeart/2005/8/layout/hierarchy1"/>
    <dgm:cxn modelId="{4C9011EF-B354-4C3C-9E6F-24E66D09C48B}" type="presParOf" srcId="{EB4A5365-FBAD-4A57-AB3D-3AED02F658EB}" destId="{29ACC958-C1A6-4304-A8F8-6BD2EA3F0AF6}" srcOrd="0" destOrd="0" presId="urn:microsoft.com/office/officeart/2005/8/layout/hierarchy1"/>
    <dgm:cxn modelId="{8F356332-CF59-43B6-BAB8-B94FB7A8AEDC}" type="presParOf" srcId="{29ACC958-C1A6-4304-A8F8-6BD2EA3F0AF6}" destId="{8E755AC3-4839-467D-AFA2-F67701E5DB70}" srcOrd="0" destOrd="0" presId="urn:microsoft.com/office/officeart/2005/8/layout/hierarchy1"/>
    <dgm:cxn modelId="{89082BE5-09F5-42D8-AFF5-15849B2FACF0}" type="presParOf" srcId="{29ACC958-C1A6-4304-A8F8-6BD2EA3F0AF6}" destId="{723E7940-4E65-427F-8922-ABAEDF018272}" srcOrd="1" destOrd="0" presId="urn:microsoft.com/office/officeart/2005/8/layout/hierarchy1"/>
    <dgm:cxn modelId="{9A47A197-B970-44E9-A7B5-C9A40C7ED86D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</a:t>
          </a:r>
          <a:r>
            <a:rPr lang="ru-RU" sz="2800" i="1" dirty="0" smtClean="0">
              <a:solidFill>
                <a:schemeClr val="tx1"/>
              </a:solidFill>
              <a:latin typeface="+mj-lt"/>
            </a:rPr>
            <a:t>563,3 </a:t>
          </a:r>
          <a:r>
            <a:rPr lang="ru-RU" sz="2800" i="1" dirty="0" smtClean="0">
              <a:latin typeface="+mj-lt"/>
            </a:rPr>
            <a:t>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</a:t>
          </a:r>
          <a:r>
            <a:rPr lang="ru-RU" sz="2800" i="1" dirty="0" smtClean="0">
              <a:solidFill>
                <a:schemeClr val="tx1"/>
              </a:solidFill>
              <a:latin typeface="+mj-lt"/>
            </a:rPr>
            <a:t>478,1</a:t>
          </a:r>
          <a:r>
            <a:rPr lang="ru-RU" sz="2800" i="1" dirty="0" smtClean="0">
              <a:latin typeface="+mj-lt"/>
            </a:rPr>
            <a:t> тыс.руб. (84,9%)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285157" custScaleY="75133" custLinFactNeighborX="1327" custLinFactNeighborY="115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3B9D1ED9-03BE-43C4-8D30-51666140A3FF}" type="presOf" srcId="{6E679E17-3E7D-42B5-94B4-BB4627A7E994}" destId="{A3251C3E-4FB2-4038-BE3D-BB926E39EA42}" srcOrd="0" destOrd="0" presId="urn:microsoft.com/office/officeart/2005/8/layout/hierarchy1"/>
    <dgm:cxn modelId="{893DFC21-84B4-490E-8FEC-DA35FC3A12A9}" type="presOf" srcId="{556CB0E6-8699-4C54-947A-914EBAAFBB96}" destId="{723E7940-4E65-427F-8922-ABAEDF01827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F7FC5217-FC92-433C-8E3F-B0F46DB25410}" type="presParOf" srcId="{A3251C3E-4FB2-4038-BE3D-BB926E39EA42}" destId="{EB4A5365-FBAD-4A57-AB3D-3AED02F658EB}" srcOrd="0" destOrd="0" presId="urn:microsoft.com/office/officeart/2005/8/layout/hierarchy1"/>
    <dgm:cxn modelId="{F912D77D-9416-404A-9B49-6B02B6E53E56}" type="presParOf" srcId="{EB4A5365-FBAD-4A57-AB3D-3AED02F658EB}" destId="{29ACC958-C1A6-4304-A8F8-6BD2EA3F0AF6}" srcOrd="0" destOrd="0" presId="urn:microsoft.com/office/officeart/2005/8/layout/hierarchy1"/>
    <dgm:cxn modelId="{4C5BC737-E2CF-4687-B748-B45FF00A667E}" type="presParOf" srcId="{29ACC958-C1A6-4304-A8F8-6BD2EA3F0AF6}" destId="{8E755AC3-4839-467D-AFA2-F67701E5DB70}" srcOrd="0" destOrd="0" presId="urn:microsoft.com/office/officeart/2005/8/layout/hierarchy1"/>
    <dgm:cxn modelId="{529C91F6-D983-44F9-B85B-D0F8C4B54645}" type="presParOf" srcId="{29ACC958-C1A6-4304-A8F8-6BD2EA3F0AF6}" destId="{723E7940-4E65-427F-8922-ABAEDF018272}" srcOrd="1" destOrd="0" presId="urn:microsoft.com/office/officeart/2005/8/layout/hierarchy1"/>
    <dgm:cxn modelId="{A6931FDD-CC16-4093-9CCD-422FE4CA16A3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0501 Жилищное хозяйство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1 530,0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1 466,8 тыс.руб. (95,9%)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1" custScaleX="86859" custLinFactNeighborX="1158" custLinFactNeighborY="-32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AB3A11-0C85-4426-87DA-4615F80459AB}" type="presOf" srcId="{5E4EACF8-D8BA-48A3-A91C-B75A4087C1E9}" destId="{58ED6DB8-D95C-40A5-86FF-B4CF72A45DFE}" srcOrd="0" destOrd="0" presId="urn:microsoft.com/office/officeart/2005/8/layout/chevron1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304B5C50-9040-4C1D-BEDC-2353DC2FBF65}" type="presOf" srcId="{6609201C-5CEF-46A3-908E-F2601B7FED1F}" destId="{E89B8541-A7E4-4F85-A985-B95043540C8B}" srcOrd="0" destOrd="0" presId="urn:microsoft.com/office/officeart/2005/8/layout/chevron1"/>
    <dgm:cxn modelId="{72DE185D-092F-44C4-B237-86D791A4AEB4}" type="presParOf" srcId="{E89B8541-A7E4-4F85-A985-B95043540C8B}" destId="{58ED6DB8-D95C-40A5-86FF-B4CF72A45DFE}" srcOrd="0" destOrd="0" presId="urn:microsoft.com/office/officeart/2005/8/layout/chevron1"/>
  </dgm:cxnLst>
  <dgm:bg>
    <a:noFill/>
    <a:effectLst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0502 Коммунальное  хозяйство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4 461,3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3 847,6 тыс.руб. (86,2%)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1" custScaleX="87240" custScaleY="77778" custLinFactNeighborX="5428" custLinFactNeighborY="-97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E6612-1193-4CF5-B505-D2FCC863C67A}" type="presOf" srcId="{5E4EACF8-D8BA-48A3-A91C-B75A4087C1E9}" destId="{58ED6DB8-D95C-40A5-86FF-B4CF72A45DFE}" srcOrd="0" destOrd="0" presId="urn:microsoft.com/office/officeart/2005/8/layout/chevron1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9E85DFE4-F8C1-4061-A5CC-82EB4F93C5AA}" type="presOf" srcId="{6609201C-5CEF-46A3-908E-F2601B7FED1F}" destId="{E89B8541-A7E4-4F85-A985-B95043540C8B}" srcOrd="0" destOrd="0" presId="urn:microsoft.com/office/officeart/2005/8/layout/chevron1"/>
    <dgm:cxn modelId="{4202A7E4-5F9F-41C6-930F-58FA94DD1252}" type="presParOf" srcId="{E89B8541-A7E4-4F85-A985-B95043540C8B}" destId="{58ED6DB8-D95C-40A5-86FF-B4CF72A45DFE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0503 Благоустройство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4 957,5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4 588,3 тыс.руб. (92,6%)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1" custScaleX="84959" custLinFactNeighborX="6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A7E68C4B-98CC-4498-9C87-8B991FB6A614}" type="presOf" srcId="{6609201C-5CEF-46A3-908E-F2601B7FED1F}" destId="{E89B8541-A7E4-4F85-A985-B95043540C8B}" srcOrd="0" destOrd="0" presId="urn:microsoft.com/office/officeart/2005/8/layout/chevron1"/>
    <dgm:cxn modelId="{07EEB85D-1AAC-40DB-A876-8E3C371901C0}" type="presOf" srcId="{5E4EACF8-D8BA-48A3-A91C-B75A4087C1E9}" destId="{58ED6DB8-D95C-40A5-86FF-B4CF72A45DFE}" srcOrd="0" destOrd="0" presId="urn:microsoft.com/office/officeart/2005/8/layout/chevron1"/>
    <dgm:cxn modelId="{A554E3A6-1DB8-4704-9267-325CDA59A49E}" type="presParOf" srcId="{E89B8541-A7E4-4F85-A985-B95043540C8B}" destId="{58ED6DB8-D95C-40A5-86FF-B4CF72A45DFE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0505 Другие вопросы в области жилищно-коммунального хозяйства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12 380,7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11 924,6 тыс.руб. (96,3%)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1" custScaleX="87895" custLinFactNeighborX="-40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476FD1-158E-49B0-8BEE-C69DD83F7B9A}" type="presOf" srcId="{6609201C-5CEF-46A3-908E-F2601B7FED1F}" destId="{E89B8541-A7E4-4F85-A985-B95043540C8B}" srcOrd="0" destOrd="0" presId="urn:microsoft.com/office/officeart/2005/8/layout/chevron1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DBAFF61A-4E11-46E5-855D-B88F4CB2FE54}" type="presOf" srcId="{5E4EACF8-D8BA-48A3-A91C-B75A4087C1E9}" destId="{58ED6DB8-D95C-40A5-86FF-B4CF72A45DFE}" srcOrd="0" destOrd="0" presId="urn:microsoft.com/office/officeart/2005/8/layout/chevron1"/>
    <dgm:cxn modelId="{CEEBB6D3-D70C-468D-892E-4E19638B15D2}" type="presParOf" srcId="{E89B8541-A7E4-4F85-A985-B95043540C8B}" destId="{58ED6DB8-D95C-40A5-86FF-B4CF72A45DFE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</a:t>
          </a:r>
          <a:r>
            <a:rPr lang="ru-RU" sz="2800" i="1" dirty="0" smtClean="0">
              <a:solidFill>
                <a:schemeClr val="tx1"/>
              </a:solidFill>
              <a:latin typeface="+mj-lt"/>
            </a:rPr>
            <a:t>2 068,4 </a:t>
          </a:r>
          <a:r>
            <a:rPr lang="ru-RU" sz="2800" i="1" dirty="0" smtClean="0">
              <a:latin typeface="+mj-lt"/>
            </a:rPr>
            <a:t>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</a:t>
          </a:r>
          <a:r>
            <a:rPr lang="ru-RU" sz="2800" i="1" dirty="0" smtClean="0">
              <a:solidFill>
                <a:schemeClr val="tx1"/>
              </a:solidFill>
              <a:latin typeface="+mj-lt"/>
            </a:rPr>
            <a:t>2 068,4</a:t>
          </a:r>
          <a:r>
            <a:rPr lang="ru-RU" sz="2800" i="1" dirty="0" smtClean="0">
              <a:latin typeface="+mj-lt"/>
            </a:rPr>
            <a:t> тыс.руб. (100,0%)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260624" custScaleY="75133" custLinFactNeighborX="1327" custLinFactNeighborY="115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45B8CF20-FB48-46C8-BD02-A0A3EB948AC5}" type="presOf" srcId="{556CB0E6-8699-4C54-947A-914EBAAFBB96}" destId="{723E7940-4E65-427F-8922-ABAEDF018272}" srcOrd="0" destOrd="0" presId="urn:microsoft.com/office/officeart/2005/8/layout/hierarchy1"/>
    <dgm:cxn modelId="{603F3D05-CE11-4AFB-A73A-94643864EC59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D4C1A815-56F8-45A7-8182-4EA8B719630B}" type="presParOf" srcId="{A3251C3E-4FB2-4038-BE3D-BB926E39EA42}" destId="{EB4A5365-FBAD-4A57-AB3D-3AED02F658EB}" srcOrd="0" destOrd="0" presId="urn:microsoft.com/office/officeart/2005/8/layout/hierarchy1"/>
    <dgm:cxn modelId="{04DD4551-B18A-434C-9752-CCA31A55AD1F}" type="presParOf" srcId="{EB4A5365-FBAD-4A57-AB3D-3AED02F658EB}" destId="{29ACC958-C1A6-4304-A8F8-6BD2EA3F0AF6}" srcOrd="0" destOrd="0" presId="urn:microsoft.com/office/officeart/2005/8/layout/hierarchy1"/>
    <dgm:cxn modelId="{03C147FF-F847-4224-9148-F3678497D804}" type="presParOf" srcId="{29ACC958-C1A6-4304-A8F8-6BD2EA3F0AF6}" destId="{8E755AC3-4839-467D-AFA2-F67701E5DB70}" srcOrd="0" destOrd="0" presId="urn:microsoft.com/office/officeart/2005/8/layout/hierarchy1"/>
    <dgm:cxn modelId="{BADD7A10-2DCB-4F39-9E75-89F116F2B5BE}" type="presParOf" srcId="{29ACC958-C1A6-4304-A8F8-6BD2EA3F0AF6}" destId="{723E7940-4E65-427F-8922-ABAEDF018272}" srcOrd="1" destOrd="0" presId="urn:microsoft.com/office/officeart/2005/8/layout/hierarchy1"/>
    <dgm:cxn modelId="{B5853A2E-9B53-4DE1-BC2A-C78AC0A5EBBF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latin typeface="+mj-lt"/>
            </a:rPr>
            <a:t>МБУК «ДК п.Кедровый»</a:t>
          </a:r>
        </a:p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11 296,1 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11 296,1 тыс.руб. (100,0%)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316659" custScaleY="131267" custLinFactNeighborX="-166" custLinFactNeighborY="-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24E7881D-E4BE-4BF9-82A8-A070B490872C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E55C27E4-27DC-477A-A7EE-487D32D6FD8F}" type="presOf" srcId="{556CB0E6-8699-4C54-947A-914EBAAFBB96}" destId="{723E7940-4E65-427F-8922-ABAEDF018272}" srcOrd="0" destOrd="0" presId="urn:microsoft.com/office/officeart/2005/8/layout/hierarchy1"/>
    <dgm:cxn modelId="{F3C6A4D5-1066-49D0-B421-092262B234ED}" type="presParOf" srcId="{A3251C3E-4FB2-4038-BE3D-BB926E39EA42}" destId="{EB4A5365-FBAD-4A57-AB3D-3AED02F658EB}" srcOrd="0" destOrd="0" presId="urn:microsoft.com/office/officeart/2005/8/layout/hierarchy1"/>
    <dgm:cxn modelId="{B8BD71FE-A9B3-407A-A992-624EE786C7F7}" type="presParOf" srcId="{EB4A5365-FBAD-4A57-AB3D-3AED02F658EB}" destId="{29ACC958-C1A6-4304-A8F8-6BD2EA3F0AF6}" srcOrd="0" destOrd="0" presId="urn:microsoft.com/office/officeart/2005/8/layout/hierarchy1"/>
    <dgm:cxn modelId="{317746E9-1DDE-432F-96B5-279C9EA139B4}" type="presParOf" srcId="{29ACC958-C1A6-4304-A8F8-6BD2EA3F0AF6}" destId="{8E755AC3-4839-467D-AFA2-F67701E5DB70}" srcOrd="0" destOrd="0" presId="urn:microsoft.com/office/officeart/2005/8/layout/hierarchy1"/>
    <dgm:cxn modelId="{A22EA044-BAC7-46AA-824C-5B98D128E73E}" type="presParOf" srcId="{29ACC958-C1A6-4304-A8F8-6BD2EA3F0AF6}" destId="{723E7940-4E65-427F-8922-ABAEDF018272}" srcOrd="1" destOrd="0" presId="urn:microsoft.com/office/officeart/2005/8/layout/hierarchy1"/>
    <dgm:cxn modelId="{401E17EB-2E2B-4C4D-8AA2-7CA11E323B73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48,4 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48,4 тыс.руб. (100,0%)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329016" custScaleY="139409" custLinFactNeighborX="-3409" custLinFactNeighborY="4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74D874BA-A547-4997-856C-70025923CA0C}" type="presOf" srcId="{556CB0E6-8699-4C54-947A-914EBAAFBB96}" destId="{723E7940-4E65-427F-8922-ABAEDF018272}" srcOrd="0" destOrd="0" presId="urn:microsoft.com/office/officeart/2005/8/layout/hierarchy1"/>
    <dgm:cxn modelId="{FE7A5950-E46F-4665-A606-3239DA8C2FBA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248691A0-9E2B-4A57-984D-4F702D49B23C}" type="presParOf" srcId="{A3251C3E-4FB2-4038-BE3D-BB926E39EA42}" destId="{EB4A5365-FBAD-4A57-AB3D-3AED02F658EB}" srcOrd="0" destOrd="0" presId="urn:microsoft.com/office/officeart/2005/8/layout/hierarchy1"/>
    <dgm:cxn modelId="{45C9B8C8-5E7A-44DE-91EE-90234408F0A1}" type="presParOf" srcId="{EB4A5365-FBAD-4A57-AB3D-3AED02F658EB}" destId="{29ACC958-C1A6-4304-A8F8-6BD2EA3F0AF6}" srcOrd="0" destOrd="0" presId="urn:microsoft.com/office/officeart/2005/8/layout/hierarchy1"/>
    <dgm:cxn modelId="{D0E511E9-ED25-4EAC-8F35-E75D09A30E51}" type="presParOf" srcId="{29ACC958-C1A6-4304-A8F8-6BD2EA3F0AF6}" destId="{8E755AC3-4839-467D-AFA2-F67701E5DB70}" srcOrd="0" destOrd="0" presId="urn:microsoft.com/office/officeart/2005/8/layout/hierarchy1"/>
    <dgm:cxn modelId="{ED99EB50-EAF3-4F5B-BF66-D8F158F6B594}" type="presParOf" srcId="{29ACC958-C1A6-4304-A8F8-6BD2EA3F0AF6}" destId="{723E7940-4E65-427F-8922-ABAEDF018272}" srcOrd="1" destOrd="0" presId="urn:microsoft.com/office/officeart/2005/8/layout/hierarchy1"/>
    <dgm:cxn modelId="{446186B2-23E5-4A16-A133-1943962E07CC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414344-E820-43AE-ACA3-71237DD8AF4E}">
      <dsp:nvSpPr>
        <dsp:cNvPr id="0" name=""/>
        <dsp:cNvSpPr/>
      </dsp:nvSpPr>
      <dsp:spPr>
        <a:xfrm>
          <a:off x="4548558" y="1036908"/>
          <a:ext cx="3036082" cy="360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805"/>
              </a:lnTo>
              <a:lnTo>
                <a:pt x="3036082" y="246805"/>
              </a:lnTo>
              <a:lnTo>
                <a:pt x="3036082" y="36052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6D53E-BB3A-4E43-8786-ED58C480ADA6}">
      <dsp:nvSpPr>
        <dsp:cNvPr id="0" name=""/>
        <dsp:cNvSpPr/>
      </dsp:nvSpPr>
      <dsp:spPr>
        <a:xfrm>
          <a:off x="4483263" y="1036908"/>
          <a:ext cx="91440" cy="360529"/>
        </a:xfrm>
        <a:custGeom>
          <a:avLst/>
          <a:gdLst/>
          <a:ahLst/>
          <a:cxnLst/>
          <a:rect l="0" t="0" r="0" b="0"/>
          <a:pathLst>
            <a:path>
              <a:moveTo>
                <a:pt x="65294" y="0"/>
              </a:moveTo>
              <a:lnTo>
                <a:pt x="65294" y="246805"/>
              </a:lnTo>
              <a:lnTo>
                <a:pt x="45720" y="246805"/>
              </a:lnTo>
              <a:lnTo>
                <a:pt x="45720" y="36052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27553-DCFF-4CC3-A23B-E9D6E3F6DEC3}">
      <dsp:nvSpPr>
        <dsp:cNvPr id="0" name=""/>
        <dsp:cNvSpPr/>
      </dsp:nvSpPr>
      <dsp:spPr>
        <a:xfrm>
          <a:off x="1425119" y="1036908"/>
          <a:ext cx="3123438" cy="331242"/>
        </a:xfrm>
        <a:custGeom>
          <a:avLst/>
          <a:gdLst/>
          <a:ahLst/>
          <a:cxnLst/>
          <a:rect l="0" t="0" r="0" b="0"/>
          <a:pathLst>
            <a:path>
              <a:moveTo>
                <a:pt x="3123438" y="0"/>
              </a:moveTo>
              <a:lnTo>
                <a:pt x="3123438" y="217518"/>
              </a:lnTo>
              <a:lnTo>
                <a:pt x="0" y="217518"/>
              </a:lnTo>
              <a:lnTo>
                <a:pt x="0" y="33124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9A16F-C576-4C8C-A820-BA0D14694293}">
      <dsp:nvSpPr>
        <dsp:cNvPr id="0" name=""/>
        <dsp:cNvSpPr/>
      </dsp:nvSpPr>
      <dsp:spPr>
        <a:xfrm>
          <a:off x="1979713" y="144016"/>
          <a:ext cx="5137690" cy="892891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C9893B-2F7A-4EB6-B8E6-8DFCB31C0D9A}">
      <dsp:nvSpPr>
        <dsp:cNvPr id="0" name=""/>
        <dsp:cNvSpPr/>
      </dsp:nvSpPr>
      <dsp:spPr>
        <a:xfrm>
          <a:off x="2116114" y="273597"/>
          <a:ext cx="5137690" cy="892891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latin typeface="+mj-lt"/>
            </a:rPr>
            <a:t>План</a:t>
          </a:r>
          <a:r>
            <a:rPr lang="ru-RU" sz="1800" i="1" kern="1200" dirty="0" smtClean="0">
              <a:latin typeface="+mj-lt"/>
            </a:rPr>
            <a:t>   253 850,9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latin typeface="+mj-lt"/>
            </a:rPr>
            <a:t>Исполнено  </a:t>
          </a:r>
          <a:r>
            <a:rPr lang="ru-RU" sz="1800" i="1" kern="1200" dirty="0" smtClean="0">
              <a:latin typeface="+mj-lt"/>
            </a:rPr>
            <a:t> 250 296,8 тыс.руб. (98,6%)</a:t>
          </a:r>
          <a:endParaRPr lang="ru-RU" sz="1800" i="1" kern="1200" dirty="0">
            <a:latin typeface="+mj-lt"/>
          </a:endParaRPr>
        </a:p>
      </dsp:txBody>
      <dsp:txXfrm>
        <a:off x="2142266" y="299749"/>
        <a:ext cx="5085386" cy="840587"/>
      </dsp:txXfrm>
    </dsp:sp>
    <dsp:sp modelId="{5171123F-2049-43A4-9EE4-6B09DFCB5E11}">
      <dsp:nvSpPr>
        <dsp:cNvPr id="0" name=""/>
        <dsp:cNvSpPr/>
      </dsp:nvSpPr>
      <dsp:spPr>
        <a:xfrm>
          <a:off x="-5" y="1368150"/>
          <a:ext cx="2850249" cy="1269342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88E89E-3FEE-4732-B0B9-855650804507}">
      <dsp:nvSpPr>
        <dsp:cNvPr id="0" name=""/>
        <dsp:cNvSpPr/>
      </dsp:nvSpPr>
      <dsp:spPr>
        <a:xfrm>
          <a:off x="136395" y="1497731"/>
          <a:ext cx="2850249" cy="126934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Налоговые 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19 209,3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18 712,1 тыс.руб. (97,4%)</a:t>
          </a:r>
          <a:endParaRPr lang="ru-RU" sz="1400" i="1" kern="1200" dirty="0">
            <a:latin typeface="+mj-lt"/>
          </a:endParaRPr>
        </a:p>
      </dsp:txBody>
      <dsp:txXfrm>
        <a:off x="173573" y="1534909"/>
        <a:ext cx="2775893" cy="1194986"/>
      </dsp:txXfrm>
    </dsp:sp>
    <dsp:sp modelId="{DA0BDC3F-CF2E-4564-8055-DB4122010DF6}">
      <dsp:nvSpPr>
        <dsp:cNvPr id="0" name=""/>
        <dsp:cNvSpPr/>
      </dsp:nvSpPr>
      <dsp:spPr>
        <a:xfrm>
          <a:off x="3151846" y="1397437"/>
          <a:ext cx="2754275" cy="1269069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A66A9-97E3-465E-9D6D-0C6E1DD6EE14}">
      <dsp:nvSpPr>
        <dsp:cNvPr id="0" name=""/>
        <dsp:cNvSpPr/>
      </dsp:nvSpPr>
      <dsp:spPr>
        <a:xfrm>
          <a:off x="3288247" y="1527018"/>
          <a:ext cx="2754275" cy="126906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Неналоговые 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9 155,5 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9 321,6  тыс.руб. (101,8%)</a:t>
          </a:r>
          <a:endParaRPr lang="ru-RU" sz="1400" b="1" i="1" kern="1200" dirty="0" smtClean="0">
            <a:latin typeface="+mj-lt"/>
          </a:endParaRPr>
        </a:p>
      </dsp:txBody>
      <dsp:txXfrm>
        <a:off x="3325417" y="1564188"/>
        <a:ext cx="2679935" cy="1194729"/>
      </dsp:txXfrm>
    </dsp:sp>
    <dsp:sp modelId="{E833DC16-6AC5-43A9-B231-7ED50DD8F03A}">
      <dsp:nvSpPr>
        <dsp:cNvPr id="0" name=""/>
        <dsp:cNvSpPr/>
      </dsp:nvSpPr>
      <dsp:spPr>
        <a:xfrm>
          <a:off x="6161682" y="1397437"/>
          <a:ext cx="2845916" cy="1293523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19F2E-33DE-4F0F-B113-E805665E611B}">
      <dsp:nvSpPr>
        <dsp:cNvPr id="0" name=""/>
        <dsp:cNvSpPr/>
      </dsp:nvSpPr>
      <dsp:spPr>
        <a:xfrm>
          <a:off x="6298083" y="1527018"/>
          <a:ext cx="2845916" cy="1293523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225 486,1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222 263,1 тыс.руб. (98,6%)</a:t>
          </a:r>
          <a:endParaRPr lang="ru-RU" sz="1400" i="1" kern="1200" dirty="0">
            <a:latin typeface="+mj-lt"/>
          </a:endParaRPr>
        </a:p>
      </dsp:txBody>
      <dsp:txXfrm>
        <a:off x="6335969" y="1564904"/>
        <a:ext cx="2770144" cy="121775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0.09402</cdr:x>
      <cdr:y>0.02997</cdr:y>
    </cdr:from>
    <cdr:to>
      <cdr:x>0.42735</cdr:x>
      <cdr:y>0.12257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792088" y="116555"/>
          <a:ext cx="2808312" cy="36004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solidFill>
            <a:schemeClr val="accent3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>
            <a:spcAft>
              <a:spcPts val="0"/>
            </a:spcAft>
          </a:pPr>
          <a:r>
            <a:rPr lang="ru-RU" sz="1600" b="1" i="1" dirty="0" smtClean="0">
              <a:solidFill>
                <a:schemeClr val="tx1"/>
              </a:solidFill>
              <a:latin typeface="+mj-lt"/>
            </a:rPr>
            <a:t>План</a:t>
          </a:r>
          <a:r>
            <a:rPr lang="ru-RU" sz="1600" i="1" dirty="0" smtClean="0">
              <a:solidFill>
                <a:schemeClr val="tx1"/>
              </a:solidFill>
              <a:latin typeface="+mj-lt"/>
            </a:rPr>
            <a:t>   6 429,5 тыс.руб.</a:t>
          </a:r>
        </a:p>
      </cdr:txBody>
    </cdr:sp>
  </cdr:relSizeAnchor>
  <cdr:relSizeAnchor xmlns:cdr="http://schemas.openxmlformats.org/drawingml/2006/chartDrawing">
    <cdr:from>
      <cdr:x>0.54701</cdr:x>
      <cdr:y>0.026</cdr:y>
    </cdr:from>
    <cdr:to>
      <cdr:x>1</cdr:x>
      <cdr:y>0.11859</cdr:y>
    </cdr:to>
    <cdr:sp macro="" textlink="">
      <cdr:nvSpPr>
        <cdr:cNvPr id="3" name="Скругленный прямоугольник 2"/>
        <cdr:cNvSpPr/>
      </cdr:nvSpPr>
      <cdr:spPr>
        <a:xfrm xmlns:a="http://schemas.openxmlformats.org/drawingml/2006/main">
          <a:off x="4608512" y="101087"/>
          <a:ext cx="3816424" cy="36004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solidFill>
            <a:schemeClr val="accent3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>
            <a:spcAft>
              <a:spcPts val="0"/>
            </a:spcAft>
          </a:pPr>
          <a:r>
            <a:rPr lang="ru-RU" sz="1600" b="1" i="1" dirty="0" smtClean="0">
              <a:solidFill>
                <a:schemeClr val="tx1"/>
              </a:solidFill>
              <a:latin typeface="+mj-lt"/>
            </a:rPr>
            <a:t>Исполнено</a:t>
          </a:r>
          <a:r>
            <a:rPr lang="ru-RU" sz="1600" i="1" dirty="0" smtClean="0">
              <a:solidFill>
                <a:schemeClr val="tx1"/>
              </a:solidFill>
              <a:latin typeface="+mj-lt"/>
            </a:rPr>
            <a:t>   6 413,3 тыс.руб. (99,7%)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EE3AD-6BB7-4C92-8EED-4129DA7088B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8D470-EA2D-4530-8FED-EB2BA8EB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217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88D470-EA2D-4530-8FED-EB2BA8EB930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18" Type="http://schemas.openxmlformats.org/officeDocument/2006/relationships/diagramData" Target="../diagrams/data6.xml"/><Relationship Id="rId26" Type="http://schemas.openxmlformats.org/officeDocument/2006/relationships/diagramColors" Target="../diagrams/colors7.xml"/><Relationship Id="rId3" Type="http://schemas.openxmlformats.org/officeDocument/2006/relationships/diagramData" Target="../diagrams/data3.xml"/><Relationship Id="rId21" Type="http://schemas.openxmlformats.org/officeDocument/2006/relationships/diagramColors" Target="../diagrams/colors6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5" Type="http://schemas.openxmlformats.org/officeDocument/2006/relationships/diagramQuickStyle" Target="../diagrams/quickStyle7.xml"/><Relationship Id="rId2" Type="http://schemas.openxmlformats.org/officeDocument/2006/relationships/image" Target="../media/image3.png"/><Relationship Id="rId16" Type="http://schemas.openxmlformats.org/officeDocument/2006/relationships/diagramColors" Target="../diagrams/colors5.xml"/><Relationship Id="rId20" Type="http://schemas.openxmlformats.org/officeDocument/2006/relationships/diagramQuickStyle" Target="../diagrams/quickStyle6.xml"/><Relationship Id="rId29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24" Type="http://schemas.openxmlformats.org/officeDocument/2006/relationships/diagramLayout" Target="../diagrams/layout7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23" Type="http://schemas.openxmlformats.org/officeDocument/2006/relationships/diagramData" Target="../diagrams/data7.xml"/><Relationship Id="rId28" Type="http://schemas.openxmlformats.org/officeDocument/2006/relationships/image" Target="../media/image25.jpeg"/><Relationship Id="rId10" Type="http://schemas.openxmlformats.org/officeDocument/2006/relationships/diagramQuickStyle" Target="../diagrams/quickStyle4.xml"/><Relationship Id="rId19" Type="http://schemas.openxmlformats.org/officeDocument/2006/relationships/diagramLayout" Target="../diagrams/layout6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Relationship Id="rId22" Type="http://schemas.microsoft.com/office/2007/relationships/diagramDrawing" Target="../diagrams/drawing6.xml"/><Relationship Id="rId27" Type="http://schemas.microsoft.com/office/2007/relationships/diagramDrawing" Target="../diagrams/drawin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27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29.jpeg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Relationship Id="rId1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32.jpeg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31.jpeg"/><Relationship Id="rId4" Type="http://schemas.openxmlformats.org/officeDocument/2006/relationships/diagramLayout" Target="../diagrams/layout10.xml"/><Relationship Id="rId9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0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3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38.jpeg"/><Relationship Id="rId5" Type="http://schemas.openxmlformats.org/officeDocument/2006/relationships/diagramQuickStyle" Target="../diagrams/quickStyle11.xml"/><Relationship Id="rId15" Type="http://schemas.openxmlformats.org/officeDocument/2006/relationships/image" Target="../media/image42.jpeg"/><Relationship Id="rId10" Type="http://schemas.openxmlformats.org/officeDocument/2006/relationships/image" Target="../media/image37.jpeg"/><Relationship Id="rId4" Type="http://schemas.openxmlformats.org/officeDocument/2006/relationships/diagramLayout" Target="../diagrams/layout11.xml"/><Relationship Id="rId9" Type="http://schemas.openxmlformats.org/officeDocument/2006/relationships/image" Target="../media/image34.jpeg"/><Relationship Id="rId1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46.png"/><Relationship Id="rId5" Type="http://schemas.openxmlformats.org/officeDocument/2006/relationships/diagramQuickStyle" Target="../diagrams/quickStyle12.xml"/><Relationship Id="rId10" Type="http://schemas.openxmlformats.org/officeDocument/2006/relationships/image" Target="../media/image45.jpeg"/><Relationship Id="rId4" Type="http://schemas.openxmlformats.org/officeDocument/2006/relationships/diagramLayout" Target="../diagrams/layout12.xml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611560" y="231679"/>
            <a:ext cx="820891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      поселок Кедровый</a:t>
            </a:r>
          </a:p>
          <a:p>
            <a:pPr algn="ctr"/>
            <a:r>
              <a:rPr lang="ru-RU" sz="4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     Красноярского края</a:t>
            </a: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54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r>
              <a:rPr lang="ru-RU" sz="5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Исполнение бюджета</a:t>
            </a:r>
          </a:p>
          <a:p>
            <a:pPr algn="ctr"/>
            <a:r>
              <a:rPr lang="ru-RU" sz="5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за 2023 год</a:t>
            </a:r>
            <a:endParaRPr lang="ru-RU" sz="5400" b="1" i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pic>
        <p:nvPicPr>
          <p:cNvPr id="13314" name="Picture 2" descr="http://pgtkedr.ru/img/logotyp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1152128" cy="1238538"/>
          </a:xfrm>
          <a:prstGeom prst="rect">
            <a:avLst/>
          </a:prstGeom>
          <a:noFill/>
        </p:spPr>
      </p:pic>
      <p:pic>
        <p:nvPicPr>
          <p:cNvPr id="19" name="Picture 16" descr="https://i.mycdn.me/i?r=AzGBqNaF5OQp2lMpnhRx4DEFiKoccS-fnFZ8mvPXHvNpjFElmFVicDzTh1L658lJ9E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916832"/>
            <a:ext cx="2808312" cy="26642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" name="Picture 4" descr="https://ic.pics.livejournal.com/sudenko/11179351/3306999/3306999_1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916832"/>
            <a:ext cx="4000443" cy="26642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00100" cy="89148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0400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«</a:t>
            </a: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НАЦИОНАЛЬНАЯ ЭКОНОМИКА</a:t>
            </a: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21249292"/>
              </p:ext>
            </p:extLst>
          </p:nvPr>
        </p:nvGraphicFramePr>
        <p:xfrm>
          <a:off x="395536" y="1484784"/>
          <a:ext cx="842493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71600" y="1196752"/>
            <a:ext cx="2808312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5 352,7 тыс.руб.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1196752"/>
            <a:ext cx="3816424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4 437,3 тыс.руб. (82,9%)</a:t>
            </a:r>
          </a:p>
        </p:txBody>
      </p:sp>
      <p:pic>
        <p:nvPicPr>
          <p:cNvPr id="7" name="Рисунок 6" descr="Губернатор Тверской области поручил усилить работу по расчистке от снега до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941168"/>
            <a:ext cx="1876817" cy="142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ример дорожных работ в Новосибирске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933004"/>
            <a:ext cx="1977008" cy="143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Администрацией округа продолжается работа по принятию мер к организации отл..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953304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1560" y="162880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591" y="4953304"/>
            <a:ext cx="2077881" cy="1435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00100" cy="89148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474760" y="4005064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0600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«</a:t>
            </a:r>
            <a:r>
              <a:rPr lang="ru-RU" sz="30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ОХРАНА ОКРУЖАЮЩЕЙ </a:t>
            </a:r>
            <a:r>
              <a:rPr lang="ru-RU" sz="30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СРЕДЫ</a:t>
            </a: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891584"/>
              </p:ext>
            </p:extLst>
          </p:nvPr>
        </p:nvGraphicFramePr>
        <p:xfrm>
          <a:off x="1565666" y="1236621"/>
          <a:ext cx="401444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826158670"/>
              </p:ext>
            </p:extLst>
          </p:nvPr>
        </p:nvGraphicFramePr>
        <p:xfrm>
          <a:off x="1396615" y="1916832"/>
          <a:ext cx="4039481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4633372"/>
              </p:ext>
            </p:extLst>
          </p:nvPr>
        </p:nvGraphicFramePr>
        <p:xfrm>
          <a:off x="1547664" y="2564904"/>
          <a:ext cx="4176464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792534527"/>
              </p:ext>
            </p:extLst>
          </p:nvPr>
        </p:nvGraphicFramePr>
        <p:xfrm>
          <a:off x="1763688" y="3212976"/>
          <a:ext cx="698477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 rot="16200000">
            <a:off x="-603575" y="2267871"/>
            <a:ext cx="2592288" cy="594066"/>
          </a:xfrm>
          <a:prstGeom prst="round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План</a:t>
            </a:r>
          </a:p>
          <a:p>
            <a:pPr lvl="0" algn="ctr">
              <a:spcAft>
                <a:spcPts val="0"/>
              </a:spcAft>
            </a:pP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23 329,5 тыс.руб.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 rot="16200000">
            <a:off x="125506" y="2258870"/>
            <a:ext cx="2592288" cy="612068"/>
          </a:xfrm>
          <a:prstGeom prst="round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lvl="0" algn="ctr">
              <a:spcAft>
                <a:spcPts val="0"/>
              </a:spcAft>
            </a:pP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21 827,3 тыс.руб. (93,6%)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55440" y="3410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0500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«ЖИЛИЩНО-КОММУНАЛЬНОЕ ХОЗЯЙСТВО»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540" y="4040755"/>
            <a:ext cx="900100" cy="891480"/>
          </a:xfrm>
          <a:prstGeom prst="rect">
            <a:avLst/>
          </a:prstGeom>
          <a:noFill/>
        </p:spPr>
      </p:pic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115942275"/>
              </p:ext>
            </p:extLst>
          </p:nvPr>
        </p:nvGraphicFramePr>
        <p:xfrm>
          <a:off x="251520" y="4941168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41168"/>
            <a:ext cx="1442333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309851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00100" cy="89148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0700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              «ОБРАЗОВАНИЕ»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196752"/>
            <a:ext cx="4320480" cy="936104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0701 Дошкольное образование»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53 498,2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53 016,0 тыс.руб. (99,1%)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+mj-lt"/>
              </a:rPr>
              <a:t>МБДОУ </a:t>
            </a: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«Детский </a:t>
            </a:r>
            <a:r>
              <a:rPr lang="ru-RU" sz="1400" b="1" i="1" dirty="0">
                <a:solidFill>
                  <a:srgbClr val="FF0000"/>
                </a:solidFill>
                <a:latin typeface="+mj-lt"/>
              </a:rPr>
              <a:t>сад </a:t>
            </a: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«Росинка»»</a:t>
            </a:r>
            <a:endParaRPr lang="ru-RU" sz="1400" i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204864"/>
            <a:ext cx="4320480" cy="100811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 02 Общее образование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66 299,3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66 254,5 тыс.руб. (99,9%)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МБОУ «СОШ №71 п. Кедровый Красноярского края </a:t>
            </a:r>
            <a:endParaRPr lang="ru-RU" sz="1400" dirty="0"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3284984"/>
            <a:ext cx="4320480" cy="86409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0703 Дополнительное образование детей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13 863,2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13 813,0 тыс.руб. (99,6%)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МБУ ДО ДМШ  п. Кедровый</a:t>
            </a:r>
            <a:endParaRPr lang="ru-RU" sz="1400" i="1" dirty="0">
              <a:latin typeface="+mj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4221088"/>
            <a:ext cx="4320480" cy="108012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0707 Молодежная политика и оздоровления детей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4 380,7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4 380,7 тыс.руб. (100,0%)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МБУ «Молодежный центр  </a:t>
            </a:r>
            <a:r>
              <a:rPr lang="ru-RU" sz="1400" b="1" i="1" dirty="0" err="1" smtClean="0">
                <a:solidFill>
                  <a:srgbClr val="FF0000"/>
                </a:solidFill>
                <a:latin typeface="+mj-lt"/>
              </a:rPr>
              <a:t>п.Кедровый</a:t>
            </a: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9410" y="5373216"/>
            <a:ext cx="4320480" cy="108012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0709 Другие вопросы в области образования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2 904,6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2 739,4 тыс.руб. (94,3%)</a:t>
            </a:r>
          </a:p>
          <a:p>
            <a:pPr lvl="0" algn="ctr">
              <a:spcAft>
                <a:spcPts val="0"/>
              </a:spcAft>
            </a:pPr>
            <a:r>
              <a:rPr lang="ru-RU" sz="12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 Опека и попечительство несовершеннолетних</a:t>
            </a:r>
          </a:p>
          <a:p>
            <a:pPr algn="ctr"/>
            <a:r>
              <a:rPr lang="ru-RU" sz="12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 Организация  летнего отдыха детей и их </a:t>
            </a:r>
            <a:r>
              <a:rPr lang="ru-RU" sz="12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оздоровления</a:t>
            </a:r>
            <a:endParaRPr lang="ru-RU" sz="12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08104" y="1196752"/>
            <a:ext cx="2808312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140 946,0 тыс.руб.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4048" y="1628800"/>
            <a:ext cx="3816424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140 203,6 тыс.руб. (99,5%)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892035771"/>
              </p:ext>
            </p:extLst>
          </p:nvPr>
        </p:nvGraphicFramePr>
        <p:xfrm>
          <a:off x="4572000" y="2132856"/>
          <a:ext cx="43924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56376" y="21328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00100" cy="89148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0800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«КУЛЬТУРА, КИНЕМАТОГРАФИЯ»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56992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0900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       «ЗДРАВООХРАНЕНИЕ»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900100" cy="87560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51295302"/>
              </p:ext>
            </p:extLst>
          </p:nvPr>
        </p:nvGraphicFramePr>
        <p:xfrm>
          <a:off x="395536" y="1196752"/>
          <a:ext cx="655272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522134248"/>
              </p:ext>
            </p:extLst>
          </p:nvPr>
        </p:nvGraphicFramePr>
        <p:xfrm>
          <a:off x="467544" y="4365104"/>
          <a:ext cx="655272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Рисунок 8" descr="Наш ДК 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20272" y="1052736"/>
            <a:ext cx="19442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 Ишиме завершена противоклещевая обработка территорий.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20272" y="4797152"/>
            <a:ext cx="19442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20272" y="2420888"/>
            <a:ext cx="19442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00100" cy="89148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1000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       «СОЦИАЛЬНАЯ ПОЛИТИКА»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789040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1100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«ФИЗИЧЕСКАЯ КУЛЬТУРА И СПОРТ»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89040"/>
            <a:ext cx="900100" cy="936104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680940345"/>
              </p:ext>
            </p:extLst>
          </p:nvPr>
        </p:nvGraphicFramePr>
        <p:xfrm>
          <a:off x="251520" y="4869160"/>
          <a:ext cx="6840760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56557708"/>
              </p:ext>
            </p:extLst>
          </p:nvPr>
        </p:nvGraphicFramePr>
        <p:xfrm>
          <a:off x="395536" y="1556792"/>
          <a:ext cx="8280920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5652120" y="1124744"/>
            <a:ext cx="3240360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1 725,1 тыс.руб. (94,4%)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71600" y="1124744"/>
            <a:ext cx="2808312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1 828,0 тыс.руб.</a:t>
            </a:r>
          </a:p>
        </p:txBody>
      </p:sp>
      <p:pic>
        <p:nvPicPr>
          <p:cNvPr id="11" name="Рисунок 10" descr="http://pgtkedr.ru/upload/images/sport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4653136"/>
            <a:ext cx="17281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pgtkedr.ru/upload/images/image2%281%29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5733256"/>
            <a:ext cx="174421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В новый год - с социальными гарантиями.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288" y="2276872"/>
            <a:ext cx="175259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008112" cy="1209734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    НАЦИОНАЛЬНЫЕ ПРОЕКТЫ</a:t>
            </a:r>
            <a:endParaRPr lang="ru-RU" sz="3600" dirty="0">
              <a:latin typeface="+mj-lt"/>
            </a:endParaRPr>
          </a:p>
        </p:txBody>
      </p:sp>
      <p:pic>
        <p:nvPicPr>
          <p:cNvPr id="5" name="Рисунок 4" descr="Файл:Logo of the National Projects of Russia.svg — Википед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177" y="826485"/>
            <a:ext cx="2836564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остромская область заняла 6 место в рейтинге программы по формированию сов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044" y="2209510"/>
            <a:ext cx="1761366" cy="158975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394323" y="5436527"/>
            <a:ext cx="1601613" cy="83107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Исполнено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3 271,2 тыс. руб.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(100,0%)</a:t>
            </a:r>
            <a:endParaRPr lang="ru-RU" sz="1400" b="1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494634">
            <a:off x="5937043" y="2692510"/>
            <a:ext cx="712959" cy="484632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9120436">
            <a:off x="2411142" y="2675295"/>
            <a:ext cx="737904" cy="484632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98483" y="5445224"/>
            <a:ext cx="1610330" cy="83107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План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3 271,2 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98483" y="4149080"/>
            <a:ext cx="3384376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Формирование комфортной городской среды</a:t>
            </a:r>
            <a:endParaRPr lang="ru-RU" sz="20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29258" y="4149080"/>
            <a:ext cx="3384376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+mj-lt"/>
              </a:rPr>
              <a:t>Образование</a:t>
            </a:r>
            <a:endParaRPr lang="ru-RU" sz="2000" b="1" i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434" y="2230206"/>
            <a:ext cx="1800200" cy="158975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5150962" y="5445223"/>
            <a:ext cx="1610330" cy="83107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План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127,8 тыс.руб.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928178" y="5436526"/>
            <a:ext cx="1601613" cy="83107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Исполнено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127,8 тыс. руб.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+mj-lt"/>
              </a:rPr>
              <a:t>(100,0%)</a:t>
            </a:r>
            <a:endParaRPr lang="ru-RU" sz="1400" b="1" i="1" dirty="0">
              <a:solidFill>
                <a:srgbClr val="0070C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008112" cy="1021094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    НАЦИОНАЛЬНЫЕ ПРОЕКТЫ</a:t>
            </a:r>
            <a:endParaRPr lang="ru-RU" sz="3600" dirty="0">
              <a:latin typeface="+mj-lt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3399876"/>
              </p:ext>
            </p:extLst>
          </p:nvPr>
        </p:nvGraphicFramePr>
        <p:xfrm>
          <a:off x="683568" y="1124744"/>
          <a:ext cx="7968927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 descr="Логотип регионального проекта &amp;quot;Формирование комфортной городской среды&amp;quot; и Национального  проекта &amp;quot;Жилье и городская среда&amp;quot; - Администрация г. Пыть-Яха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1325880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остромская область заняла 6 место в рейтинге программы по формированию сов...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88640"/>
            <a:ext cx="115212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20230613_0748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45" y="2906841"/>
            <a:ext cx="1296143" cy="232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20230619_11235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365104"/>
            <a:ext cx="1301523" cy="232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20230614_1745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1300273" cy="231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20230628_07483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24944"/>
            <a:ext cx="1309642" cy="232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20230628_07491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1173" y="4356963"/>
            <a:ext cx="1309248" cy="23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20230628_07492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74790"/>
            <a:ext cx="1293517" cy="231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008112" cy="1209734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    НАЦИОНАЛЬНЫЕ ПРОЕКТЫ</a:t>
            </a:r>
            <a:endParaRPr lang="ru-RU" sz="3600" dirty="0">
              <a:latin typeface="+mj-lt"/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446913622"/>
              </p:ext>
            </p:extLst>
          </p:nvPr>
        </p:nvGraphicFramePr>
        <p:xfrm>
          <a:off x="708543" y="1124744"/>
          <a:ext cx="7968927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Рисунок 14" descr="Приоритетный национальный проект &amp;quot;Образование&amp;quot; .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24328" y="201622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ds31.centerstart.ru/sites/ds31.centerstart.ru/files/archive/logo-o-left-i.pn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1700808"/>
            <a:ext cx="1152128" cy="93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Picture background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61973"/>
            <a:ext cx="2419905" cy="241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270" y="2996952"/>
            <a:ext cx="2736304" cy="369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717032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СПАСИБО ЗА ВНИМАНИЕ!</a:t>
            </a:r>
            <a:endParaRPr lang="ru-RU" sz="8000" b="1" i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043608" y="404664"/>
            <a:ext cx="7128792" cy="3024336"/>
            <a:chOff x="340" y="73"/>
            <a:chExt cx="5217" cy="2752"/>
          </a:xfrm>
        </p:grpSpPr>
        <p:pic>
          <p:nvPicPr>
            <p:cNvPr id="4" name="Picture 6" descr="едровый"/>
            <p:cNvPicPr>
              <a:picLocks noChangeAspect="1" noChangeArrowheads="1"/>
            </p:cNvPicPr>
            <p:nvPr/>
          </p:nvPicPr>
          <p:blipFill>
            <a:blip r:embed="rId3" cstate="print"/>
            <a:srcRect t="2381" b="-5"/>
            <a:stretch>
              <a:fillRect/>
            </a:stretch>
          </p:blipFill>
          <p:spPr bwMode="auto">
            <a:xfrm>
              <a:off x="340" y="95"/>
              <a:ext cx="5217" cy="273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431" y="118"/>
              <a:ext cx="5080" cy="2677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1124" y="73"/>
              <a:ext cx="2618" cy="2378"/>
              <a:chOff x="1124" y="73"/>
              <a:chExt cx="2618" cy="2378"/>
            </a:xfrm>
          </p:grpSpPr>
          <p:sp>
            <p:nvSpPr>
              <p:cNvPr id="7" name="Oval 11"/>
              <p:cNvSpPr>
                <a:spLocks noChangeArrowheads="1"/>
              </p:cNvSpPr>
              <p:nvPr/>
            </p:nvSpPr>
            <p:spPr bwMode="auto">
              <a:xfrm>
                <a:off x="3651" y="7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Oval 12"/>
              <p:cNvSpPr>
                <a:spLocks noChangeArrowheads="1"/>
              </p:cNvSpPr>
              <p:nvPr/>
            </p:nvSpPr>
            <p:spPr bwMode="auto">
              <a:xfrm>
                <a:off x="1882" y="164"/>
                <a:ext cx="136" cy="4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Freeform 19"/>
              <p:cNvSpPr>
                <a:spLocks/>
              </p:cNvSpPr>
              <p:nvPr/>
            </p:nvSpPr>
            <p:spPr bwMode="auto">
              <a:xfrm>
                <a:off x="1124" y="2328"/>
                <a:ext cx="201" cy="12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Оптимизация расходов на персонал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541046"/>
            <a:ext cx="197971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61769" y="132517"/>
            <a:ext cx="8106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+mj-lt"/>
              </a:rPr>
              <a:t>ВЫПОЛНЕНИЕ ГЛАВНЫХ </a:t>
            </a:r>
            <a:endParaRPr lang="ru-RU" sz="3600" b="1" i="1" dirty="0" smtClean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БЮДЖЕТНЫХ </a:t>
            </a:r>
            <a:r>
              <a:rPr lang="ru-RU" sz="3600" b="1" i="1" dirty="0">
                <a:solidFill>
                  <a:srgbClr val="FF0000"/>
                </a:solidFill>
                <a:latin typeface="+mj-lt"/>
              </a:rPr>
              <a:t>ЗАДАЧ</a:t>
            </a:r>
            <a:endParaRPr lang="ru-RU" sz="3600" i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tile tx="0" ty="0" sx="100000" sy="100000" flip="none" algn="tl"/>
              </a:blipFill>
              <a:latin typeface="+mj-lt"/>
              <a:cs typeface="Arial"/>
            </a:endParaRPr>
          </a:p>
        </p:txBody>
      </p:sp>
      <p:pic>
        <p:nvPicPr>
          <p:cNvPr id="13" name="Picture 2" descr="http://pgtkedr.ru/img/logotyp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2517"/>
            <a:ext cx="1008112" cy="1077218"/>
          </a:xfrm>
          <a:prstGeom prst="rect">
            <a:avLst/>
          </a:prstGeom>
          <a:noFill/>
        </p:spPr>
      </p:pic>
      <p:sp>
        <p:nvSpPr>
          <p:cNvPr id="15" name="Пятиугольник 14"/>
          <p:cNvSpPr/>
          <p:nvPr/>
        </p:nvSpPr>
        <p:spPr>
          <a:xfrm>
            <a:off x="539552" y="1555916"/>
            <a:ext cx="6264696" cy="1801076"/>
          </a:xfrm>
          <a:prstGeom prst="homePlate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50" b="1" i="1" dirty="0" smtClean="0">
                <a:solidFill>
                  <a:schemeClr val="tx1"/>
                </a:solidFill>
                <a:latin typeface="+mj-lt"/>
              </a:rPr>
              <a:t>своевременно </a:t>
            </a:r>
            <a:r>
              <a:rPr lang="ru-RU" sz="1750" b="1" i="1" dirty="0">
                <a:solidFill>
                  <a:schemeClr val="tx1"/>
                </a:solidFill>
                <a:latin typeface="+mj-lt"/>
              </a:rPr>
              <a:t>обеспечены расходные обязательства социальной направленности по выплате заработной платы в бюджетной сфере с сохранением достигнутых целевых показателей средней заработной платы отдельных категорий работников муниципальных учреждений</a:t>
            </a:r>
            <a:endParaRPr lang="ru-RU" sz="175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544391" y="3573016"/>
            <a:ext cx="6696744" cy="1125829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+mj-lt"/>
              </a:rPr>
              <a:t>в </a:t>
            </a:r>
            <a:r>
              <a:rPr lang="ru-RU" b="1" i="1" dirty="0">
                <a:solidFill>
                  <a:schemeClr val="tx1"/>
                </a:solidFill>
                <a:latin typeface="+mj-lt"/>
              </a:rPr>
              <a:t>рамках реализации национальных проектов и государственных программ Красноярского края в полном объеме выполнены условия </a:t>
            </a:r>
            <a:r>
              <a:rPr lang="ru-RU" b="1" i="1" dirty="0" err="1">
                <a:solidFill>
                  <a:schemeClr val="tx1"/>
                </a:solidFill>
                <a:latin typeface="+mj-lt"/>
              </a:rPr>
              <a:t>софинансирования</a:t>
            </a:r>
            <a:r>
              <a:rPr lang="ru-RU" b="1" i="1" dirty="0">
                <a:solidFill>
                  <a:schemeClr val="tx1"/>
                </a:solidFill>
                <a:latin typeface="+mj-lt"/>
              </a:rPr>
              <a:t> расходных </a:t>
            </a:r>
            <a:r>
              <a:rPr lang="ru-RU" b="1" i="1" dirty="0" smtClean="0">
                <a:solidFill>
                  <a:schemeClr val="tx1"/>
                </a:solidFill>
                <a:latin typeface="+mj-lt"/>
              </a:rPr>
              <a:t>обязательств</a:t>
            </a:r>
            <a:endParaRPr lang="ru-RU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538370" y="4869160"/>
            <a:ext cx="7200799" cy="648072"/>
          </a:xfrm>
          <a:prstGeom prst="homePlate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+mj-lt"/>
              </a:rPr>
              <a:t>обеспечено выполнение муниципального задания бюджетными учреждениями</a:t>
            </a:r>
            <a:endParaRPr lang="ru-RU" sz="20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538370" y="5733256"/>
            <a:ext cx="7704856" cy="648072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+mj-lt"/>
              </a:rPr>
              <a:t>не </a:t>
            </a:r>
            <a:r>
              <a:rPr lang="ru-RU" sz="2000" b="1" i="1" dirty="0">
                <a:solidFill>
                  <a:schemeClr val="tx1"/>
                </a:solidFill>
                <a:latin typeface="+mj-lt"/>
              </a:rPr>
              <a:t>допущено возникновение просроченной кредиторской задолженности</a:t>
            </a:r>
            <a:endParaRPr lang="ru-RU" sz="2000" b="1" i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" name="Рисунок 19" descr="https://stingerbike.ru/upload/medialibrary/270/270c2fd1caee29f5e12931a12224e0cc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3258686"/>
            <a:ext cx="1510043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65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        ОСНОВНЫЕ ПАРАМЕТРЫ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ИСПОЛНЕНИЯ БЮДЖЕТА ЗА 2023 ГОД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658428"/>
              </p:ext>
            </p:extLst>
          </p:nvPr>
        </p:nvGraphicFramePr>
        <p:xfrm>
          <a:off x="467544" y="1628800"/>
          <a:ext cx="828092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038963"/>
                <a:gridCol w="1777461"/>
                <a:gridCol w="2016224"/>
              </a:tblGrid>
              <a:tr h="1012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597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+mj-lt"/>
                          <a:ea typeface="Times New Roman"/>
                          <a:cs typeface="Times New Roman" pitchFamily="18" charset="0"/>
                        </a:rPr>
                        <a:t>Доходы </a:t>
                      </a: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бюджета</a:t>
                      </a:r>
                      <a:endParaRPr lang="ru-RU" sz="20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253 850,9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250 296,8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98,6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1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Расходы бюджета</a:t>
                      </a:r>
                      <a:endParaRPr lang="ru-RU" sz="20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262 262,0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253 469,6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96,6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18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Дефицит (-)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Профицит (+)</a:t>
                      </a:r>
                      <a:endParaRPr lang="ru-RU" sz="20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- 8 411,1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2000" i="1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 pitchFamily="18" charset="0"/>
                        </a:rPr>
                        <a:t> 3 172,8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96336" y="12687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j-lt"/>
                <a:cs typeface="Times New Roman" pitchFamily="18" charset="0"/>
              </a:rPr>
              <a:t>тыс. руб.</a:t>
            </a:r>
            <a:endParaRPr lang="ru-RU" i="1" dirty="0">
              <a:latin typeface="+mj-lt"/>
              <a:cs typeface="Times New Roman" pitchFamily="18" charset="0"/>
            </a:endParaRPr>
          </a:p>
        </p:txBody>
      </p:sp>
      <p:pic>
        <p:nvPicPr>
          <p:cNvPr id="5" name="Picture 2" descr="http://pgtkedr.ru/img/logotyp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0338"/>
            <a:ext cx="1008112" cy="1049397"/>
          </a:xfrm>
          <a:prstGeom prst="rect">
            <a:avLst/>
          </a:prstGeom>
          <a:noFill/>
        </p:spPr>
      </p:pic>
      <p:sp>
        <p:nvSpPr>
          <p:cNvPr id="12290" name="AutoShape 2" descr="https://www.sokolinfo.ru/sites/default/files/styles/adaptive/public/news/2018/budzet.jpg?itok=Is68bqv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s://avatars.mds.yandex.net/get-zen_doc/3664204/pub_60354031756eeb31f06110e6_603549c2084cc34524cc5d8c/scale_12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5013176"/>
            <a:ext cx="158417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юджет отпуска без путёвки. 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57192"/>
            <a:ext cx="252028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AutoShape 4" descr="https://chechnyatoday.com/images/uploads/2020/09/04/eeaabfe3-c84c-4e0d-879f-2b151ed33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За 9 месяцев 2020 года поступления в консолидированный бюджет края составил..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5157192"/>
            <a:ext cx="251345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СТРУКТУРА ДОХОДОВ БЮДЖЕТА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ЗА 2023 ГОД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066300605"/>
              </p:ext>
            </p:extLst>
          </p:nvPr>
        </p:nvGraphicFramePr>
        <p:xfrm>
          <a:off x="0" y="1196752"/>
          <a:ext cx="914400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2" name="AutoShape 2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Бюджет для граждан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509120"/>
            <a:ext cx="26860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pgtkedr.ru/img/logotyp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60338"/>
            <a:ext cx="1008112" cy="1049397"/>
          </a:xfrm>
          <a:prstGeom prst="rect">
            <a:avLst/>
          </a:prstGeom>
          <a:noFill/>
        </p:spPr>
      </p:pic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638918799"/>
              </p:ext>
            </p:extLst>
          </p:nvPr>
        </p:nvGraphicFramePr>
        <p:xfrm>
          <a:off x="179512" y="4107384"/>
          <a:ext cx="5904656" cy="2561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9512" y="407707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БЕЗВОЗМЕЗДНЫЕ ПОСТУПЛЕНИЯ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ЗА 2023 ГОД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338"/>
            <a:ext cx="1008112" cy="1049397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684734"/>
              </p:ext>
            </p:extLst>
          </p:nvPr>
        </p:nvGraphicFramePr>
        <p:xfrm>
          <a:off x="323528" y="1196752"/>
          <a:ext cx="8424936" cy="3770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1656184"/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Доходы от безвозмездных поступлений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58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Дотации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бюджетам бюджетной системы</a:t>
                      </a:r>
                      <a:endParaRPr lang="ru-RU" sz="14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117 240,9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117 240,9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Субвенции бюджетам бюджетной системы</a:t>
                      </a:r>
                      <a:endParaRPr lang="ru-RU" sz="14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83 850,4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81 155,0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96,8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Субсидии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бюджетам бюджетной системы</a:t>
                      </a:r>
                      <a:endParaRPr lang="ru-RU" sz="14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21 578,2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 pitchFamily="18" charset="0"/>
                        </a:rPr>
                        <a:t>21 107,9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 pitchFamily="18" charset="0"/>
                        </a:rPr>
                        <a:t>97,8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Иные межбюджетные трансферты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3 844,4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3</a:t>
                      </a:r>
                      <a:r>
                        <a:rPr lang="ru-RU" sz="1400" i="1" baseline="0" dirty="0" smtClean="0">
                          <a:latin typeface="+mj-lt"/>
                        </a:rPr>
                        <a:t> 787,1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98,5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Прочие безвозмездные поступления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19,9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19,9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3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Доходы бюджета от возврата организациями остатков субсидий прошлых лет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417,4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417,4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Возврат остатков субсидий, субвенций и иных межбюджетных трансфертов прошлых лет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- 1 465,1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- 1 465,1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ВСЕГО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225 486,1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222 263,1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98,6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812360" y="90872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pic>
        <p:nvPicPr>
          <p:cNvPr id="12290" name="Picture 2" descr="1.5 Разные составные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040256"/>
            <a:ext cx="2232248" cy="1657355"/>
          </a:xfrm>
          <a:prstGeom prst="rect">
            <a:avLst/>
          </a:prstGeom>
          <a:noFill/>
        </p:spPr>
      </p:pic>
      <p:pic>
        <p:nvPicPr>
          <p:cNvPr id="12292" name="Picture 4" descr="Доходная и расходная часть доходы расходы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5023229"/>
            <a:ext cx="2304256" cy="1726843"/>
          </a:xfrm>
          <a:prstGeom prst="rect">
            <a:avLst/>
          </a:prstGeom>
          <a:noFill/>
        </p:spPr>
      </p:pic>
      <p:sp>
        <p:nvSpPr>
          <p:cNvPr id="12294" name="AutoShape 6" descr="Posts by Bhumika K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https://avatars.mds.yandex.net/i?id=de187cf34c7df7d470c93065f9d3d04f_l-5292616-images-thumbs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5085184"/>
            <a:ext cx="230425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20880" cy="936104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НАЛОГОВЫЕ И НЕНАЛОГОВЫЕ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ДОХОДЫ БЮДЖЕТА ЗА 2023 ГОД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008112" cy="1021095"/>
          </a:xfrm>
          <a:prstGeom prst="rect">
            <a:avLst/>
          </a:prstGeom>
          <a:noFill/>
        </p:spPr>
      </p:pic>
      <p:graphicFrame>
        <p:nvGraphicFramePr>
          <p:cNvPr id="6" name="Group 5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154796"/>
              </p:ext>
            </p:extLst>
          </p:nvPr>
        </p:nvGraphicFramePr>
        <p:xfrm>
          <a:off x="395536" y="1268760"/>
          <a:ext cx="8389440" cy="5432234"/>
        </p:xfrm>
        <a:graphic>
          <a:graphicData uri="http://schemas.openxmlformats.org/drawingml/2006/table">
            <a:tbl>
              <a:tblPr/>
              <a:tblGrid>
                <a:gridCol w="4501008"/>
                <a:gridCol w="1440160"/>
                <a:gridCol w="1080120"/>
                <a:gridCol w="1368152"/>
              </a:tblGrid>
              <a:tr h="6496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6644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Всего собственных доходов,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из них: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i="1" dirty="0" smtClean="0">
                          <a:latin typeface="+mj-lt"/>
                        </a:rPr>
                        <a:t>28 364,8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i="1" dirty="0" smtClean="0">
                          <a:latin typeface="+mj-lt"/>
                        </a:rPr>
                        <a:t>28 033,7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98,8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648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Налоговые доходы, 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19 209,3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18 712,1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97,4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прибыль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31,7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42,7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134,4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- налог на доходы физических лиц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13 662,4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13 960,7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доходы от уплаты акцизов 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761,4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785,7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совокупный доход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3 483,4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2 595,2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74,5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имущество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1 270,4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1 300,5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102,4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- государственная пошлина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27,3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80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Неналоговые доходы, 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9 155,5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9 321,6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1926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использования имущества, находящегося в государственной и муниципальной собственности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5 175,0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5 314,1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102,7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50094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платежей при пользовании природными ресурсами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2 734,1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2 734,1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900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оказания платных услуг (работ) и компенсации затрат государства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1 040,1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1 056,9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6664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продажи материальных и нематериальных активов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16,7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16,7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515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штрафов, санкций, возмещения ущерба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189,6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199,8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105,4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515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- прочие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84368" y="9807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СТРУКТУРА РАСХОДОВ БЮДЖЕТА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ЗА 2023 ГОД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008112" cy="1021095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131840" y="1412776"/>
            <a:ext cx="2808312" cy="108012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Общегосударственные вопросы</a:t>
            </a:r>
          </a:p>
          <a:p>
            <a:pPr lvl="0"/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37 098,3 тыс.руб.</a:t>
            </a:r>
          </a:p>
          <a:p>
            <a:pPr lvl="0"/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32 337,2 тыс.руб. (87,2%)</a:t>
            </a:r>
            <a:endParaRPr lang="ru-RU" b="1" i="1" dirty="0" smtClean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72013" y="4530824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Социальная политика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1 828,0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1 725,1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(94,4%)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2420888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Культура, кинематография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11 296,1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11 296,1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(100,0%)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6176" y="347585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Здравоохранение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48,4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48,4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(100,0%)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31840" y="2761202"/>
            <a:ext cx="2808312" cy="1531894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Расходы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262 262,0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253 469,6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(96,6%)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832" y="4581128"/>
            <a:ext cx="2808312" cy="100811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Жилищно-коммунальное хозяйство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23 329,5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21 827,3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(93,6%)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9512" y="2420888"/>
            <a:ext cx="2808312" cy="105496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rgbClr val="FF0000"/>
                </a:solidFill>
                <a:latin typeface="+mj-lt"/>
              </a:rPr>
              <a:t>Национальная безопасность и правоохранительная деятельность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6 429,5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6 413,3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(99,7%)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832" y="3612246"/>
            <a:ext cx="2808312" cy="86409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Национальная экономика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5 352,7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4 437,3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(82,9%)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56176" y="141277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Образование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140 946,0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140 203,6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(99,5%)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9512" y="141277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Национальная оборона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563,3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478,1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(84,9%)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6176" y="5589240"/>
            <a:ext cx="2808312" cy="98640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Физическая культура и спорт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33 301,8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32 634,8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(98,0%)</a:t>
            </a:r>
          </a:p>
        </p:txBody>
      </p:sp>
      <p:pic>
        <p:nvPicPr>
          <p:cNvPr id="26" name="Рисунок 25" descr="Расходы Пенсии и пособия Образование Армия и полиция Наука и культура Здрав..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8653" y="4581128"/>
            <a:ext cx="2808312" cy="199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ый прямоугольник 21"/>
          <p:cNvSpPr/>
          <p:nvPr/>
        </p:nvSpPr>
        <p:spPr>
          <a:xfrm>
            <a:off x="179512" y="5733257"/>
            <a:ext cx="2808312" cy="84239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Охрана окружающей среды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2 068,4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2 068,4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(100,0%)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149080"/>
            <a:ext cx="8640960" cy="93610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 </a:t>
            </a:r>
            <a:r>
              <a:rPr lang="ru-RU" sz="3000" b="1" i="1" dirty="0" smtClean="0">
                <a:solidFill>
                  <a:srgbClr val="FF0000"/>
                </a:solidFill>
              </a:rPr>
              <a:t>Раздел 0200 </a:t>
            </a:r>
            <a:br>
              <a:rPr lang="ru-RU" sz="3000" b="1" i="1" dirty="0" smtClean="0">
                <a:solidFill>
                  <a:srgbClr val="FF0000"/>
                </a:solidFill>
              </a:rPr>
            </a:br>
            <a:r>
              <a:rPr lang="ru-RU" sz="3000" b="1" i="1" dirty="0" smtClean="0">
                <a:solidFill>
                  <a:srgbClr val="FF0000"/>
                </a:solidFill>
              </a:rPr>
              <a:t>                       «НАЦИОНАЛЬНАЯ ОБОРОНА»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900100" cy="873968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323528" y="0"/>
            <a:ext cx="8640960" cy="100811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0100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«ОБЩЕГОСУДАРСТВЕННЫЕ ВОПРОСЫ»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1769562195"/>
              </p:ext>
            </p:extLst>
          </p:nvPr>
        </p:nvGraphicFramePr>
        <p:xfrm>
          <a:off x="539552" y="5157192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49080"/>
            <a:ext cx="900100" cy="932029"/>
          </a:xfrm>
          <a:prstGeom prst="rect">
            <a:avLst/>
          </a:prstGeom>
          <a:noFill/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236702"/>
              </p:ext>
            </p:extLst>
          </p:nvPr>
        </p:nvGraphicFramePr>
        <p:xfrm>
          <a:off x="467544" y="1124744"/>
          <a:ext cx="8352930" cy="2899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358"/>
                <a:gridCol w="2661110"/>
                <a:gridCol w="2143672"/>
                <a:gridCol w="1552314"/>
                <a:gridCol w="1404476"/>
              </a:tblGrid>
              <a:tr h="3150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0102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Глава поселка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1 806,6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1 800,7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99,7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0103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Совет депутатов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2 692,1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2 593,2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96,3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0104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Местная</a:t>
                      </a:r>
                      <a:r>
                        <a:rPr kumimoji="0" lang="ru-RU" sz="1400" b="1" i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администрация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18 726,0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18 335,7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97,9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0106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Контрольно-счетный орган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1 800,9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1 511,8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83,9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0111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Резервные фонды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500,0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0113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Другие общегосударственные вопросы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11 572,7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8 095,8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70,0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37 098,3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32 337,2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87,2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884368" y="836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pic>
        <p:nvPicPr>
          <p:cNvPr id="31" name="Рисунок 30" descr="И не прочь, если бы кто-то сейчас помог накопить на военный билет.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8344" y="5081109"/>
            <a:ext cx="115212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00100" cy="89148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323528" y="289727"/>
            <a:ext cx="8640960" cy="129614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0300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«НАЦИОНАЛЬНАЯ БЕЗОПАСНОСТЬ И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ПРАВООХРАНИТЕЛЬНАЯ ДЕЯТЕЛЬНОСТЬ»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Рисунок 16" descr="Из них на телефон оперативного дежурного ЕДДС — 716 звонков, по системе 112..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644" y="5036403"/>
            <a:ext cx="18722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Свыше 1200 звонков отработали операторы системы-112 и диспетчеры ЕДДС Рузск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056223"/>
            <a:ext cx="199596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Всемирный день гражданской обороны отмечается сегодня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5056223"/>
            <a:ext cx="223224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В с.Караидель работает единая дежурно-диспетчерская служба ( ЕДДС) 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5013176"/>
            <a:ext cx="1944216" cy="139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4184757187"/>
              </p:ext>
            </p:extLst>
          </p:nvPr>
        </p:nvGraphicFramePr>
        <p:xfrm>
          <a:off x="395536" y="1484784"/>
          <a:ext cx="842493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3815</TotalTime>
  <Words>1298</Words>
  <Application>Microsoft Office PowerPoint</Application>
  <PresentationFormat>Экран (4:3)</PresentationFormat>
  <Paragraphs>357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Презентация PowerPoint</vt:lpstr>
      <vt:lpstr>                      ОСНОВНЫЕ ПАРАМЕТРЫ          ИСПОЛНЕНИЯ БЮДЖЕТА ЗА 2023 ГОД</vt:lpstr>
      <vt:lpstr>             СТРУКТУРА ДОХОДОВ БЮДЖЕТА                                   ЗА 2023 ГОД</vt:lpstr>
      <vt:lpstr>              БЕЗВОЗМЕЗДНЫЕ ПОСТУПЛЕНИЯ                                  ЗА 2023 ГОД</vt:lpstr>
      <vt:lpstr> НАЛОГОВЫЕ И НЕНАЛОГОВЫЕ ДОХОДЫ БЮДЖЕТА ЗА 2023 ГОД</vt:lpstr>
      <vt:lpstr>              СТРУКТУРА РАСХОДОВ БЮДЖЕТА                                  ЗА 2023 ГОД</vt:lpstr>
      <vt:lpstr>                                  Раздел 0200                         «НАЦИОНАЛЬНАЯ ОБОРОНА»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glbuh</dc:creator>
  <cp:lastModifiedBy>Главбух</cp:lastModifiedBy>
  <cp:revision>359</cp:revision>
  <cp:lastPrinted>2024-05-23T06:23:47Z</cp:lastPrinted>
  <dcterms:created xsi:type="dcterms:W3CDTF">2019-04-09T01:39:13Z</dcterms:created>
  <dcterms:modified xsi:type="dcterms:W3CDTF">2024-05-23T08:27:24Z</dcterms:modified>
</cp:coreProperties>
</file>