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96" r:id="rId4"/>
    <p:sldId id="259" r:id="rId5"/>
    <p:sldId id="260" r:id="rId6"/>
    <p:sldId id="261" r:id="rId7"/>
    <p:sldId id="325" r:id="rId8"/>
    <p:sldId id="326" r:id="rId9"/>
    <p:sldId id="262" r:id="rId10"/>
    <p:sldId id="298" r:id="rId11"/>
    <p:sldId id="263" r:id="rId12"/>
    <p:sldId id="299" r:id="rId13"/>
    <p:sldId id="264" r:id="rId14"/>
    <p:sldId id="265" r:id="rId15"/>
    <p:sldId id="266" r:id="rId16"/>
    <p:sldId id="267" r:id="rId17"/>
    <p:sldId id="268" r:id="rId18"/>
    <p:sldId id="269" r:id="rId19"/>
    <p:sldId id="301" r:id="rId20"/>
    <p:sldId id="271" r:id="rId21"/>
    <p:sldId id="302" r:id="rId22"/>
    <p:sldId id="272" r:id="rId23"/>
    <p:sldId id="303" r:id="rId24"/>
    <p:sldId id="308" r:id="rId25"/>
    <p:sldId id="273" r:id="rId26"/>
    <p:sldId id="309" r:id="rId27"/>
    <p:sldId id="313" r:id="rId28"/>
    <p:sldId id="311" r:id="rId29"/>
    <p:sldId id="274" r:id="rId30"/>
    <p:sldId id="318" r:id="rId31"/>
    <p:sldId id="319" r:id="rId32"/>
    <p:sldId id="321" r:id="rId33"/>
    <p:sldId id="322" r:id="rId34"/>
    <p:sldId id="323" r:id="rId35"/>
    <p:sldId id="324" r:id="rId36"/>
    <p:sldId id="333" r:id="rId37"/>
    <p:sldId id="334" r:id="rId38"/>
    <p:sldId id="276" r:id="rId39"/>
    <p:sldId id="277" r:id="rId40"/>
    <p:sldId id="281" r:id="rId41"/>
    <p:sldId id="282" r:id="rId42"/>
    <p:sldId id="314" r:id="rId43"/>
    <p:sldId id="283" r:id="rId44"/>
    <p:sldId id="285" r:id="rId45"/>
    <p:sldId id="287" r:id="rId46"/>
    <p:sldId id="286" r:id="rId47"/>
    <p:sldId id="288" r:id="rId48"/>
    <p:sldId id="289" r:id="rId49"/>
    <p:sldId id="290" r:id="rId50"/>
    <p:sldId id="305" r:id="rId51"/>
    <p:sldId id="306" r:id="rId52"/>
    <p:sldId id="307" r:id="rId53"/>
    <p:sldId id="315" r:id="rId54"/>
    <p:sldId id="317" r:id="rId5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333FF"/>
    <a:srgbClr val="813D93"/>
    <a:srgbClr val="FFFF99"/>
    <a:srgbClr val="FFFF66"/>
    <a:srgbClr val="F0C8EE"/>
    <a:srgbClr val="CCFF99"/>
    <a:srgbClr val="CCFF66"/>
    <a:srgbClr val="CCFF33"/>
    <a:srgbClr val="E4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87" autoAdjust="0"/>
  </p:normalViewPr>
  <p:slideViewPr>
    <p:cSldViewPr>
      <p:cViewPr>
        <p:scale>
          <a:sx n="80" d="100"/>
          <a:sy n="80" d="100"/>
        </p:scale>
        <p:origin x="-255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доходы (тыс. руб.)</c:v>
                </c:pt>
              </c:strCache>
            </c:strRef>
          </c:tx>
          <c:marker>
            <c:symbol val="none"/>
          </c:marker>
          <c:cat>
            <c:numRef>
              <c:f>Лист1!$C$2:$G$2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Лист1!$C$3:$G$3</c:f>
              <c:numCache>
                <c:formatCode>#,##0.00</c:formatCode>
                <c:ptCount val="5"/>
                <c:pt idx="0">
                  <c:v>18712.099999999999</c:v>
                </c:pt>
                <c:pt idx="1">
                  <c:v>22423.3</c:v>
                </c:pt>
                <c:pt idx="2">
                  <c:v>23561.4</c:v>
                </c:pt>
                <c:pt idx="3">
                  <c:v>24666.7</c:v>
                </c:pt>
                <c:pt idx="4">
                  <c:v>25763.9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Неналоговые доходы (тыс. руб.)</c:v>
                </c:pt>
              </c:strCache>
            </c:strRef>
          </c:tx>
          <c:marker>
            <c:symbol val="none"/>
          </c:marker>
          <c:cat>
            <c:numRef>
              <c:f>Лист1!$C$2:$G$2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Лист1!$C$4:$G$4</c:f>
              <c:numCache>
                <c:formatCode>#,##0.00</c:formatCode>
                <c:ptCount val="5"/>
                <c:pt idx="0">
                  <c:v>9321.6</c:v>
                </c:pt>
                <c:pt idx="1">
                  <c:v>8611.2999999999993</c:v>
                </c:pt>
                <c:pt idx="2" formatCode="#,##0">
                  <c:v>8787</c:v>
                </c:pt>
                <c:pt idx="3">
                  <c:v>8805.7999999999993</c:v>
                </c:pt>
                <c:pt idx="4">
                  <c:v>8821.7000000000007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2928"/>
        <c:axId val="35134464"/>
      </c:lineChart>
      <c:catAx>
        <c:axId val="351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34464"/>
        <c:crosses val="autoZero"/>
        <c:auto val="1"/>
        <c:lblAlgn val="ctr"/>
        <c:lblOffset val="100"/>
        <c:noMultiLvlLbl val="0"/>
      </c:catAx>
      <c:valAx>
        <c:axId val="351344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513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798021775055903E-2"/>
          <c:y val="9.8978272690254748E-2"/>
          <c:w val="0.57196340040828264"/>
          <c:h val="0.81326758526306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6565689705453488E-2"/>
                  <c:y val="-5.4226249750605734E-2"/>
                </c:manualLayout>
              </c:layout>
              <c:spPr>
                <a:noFill/>
                <a:ln w="252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74691358024691E-2"/>
                  <c:y val="-3.9772972072463539E-2"/>
                </c:manualLayout>
              </c:layout>
              <c:spPr>
                <a:noFill/>
                <a:ln w="252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2927967337493E-2"/>
                  <c:y val="4.1215537997107334E-3"/>
                </c:manualLayout>
              </c:layout>
              <c:spPr>
                <a:noFill/>
                <a:ln w="252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0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23561,4 тыс.руб. (8,4 %)</c:v>
                </c:pt>
                <c:pt idx="1">
                  <c:v>неналоговые доходы 8 787,0 тыс.руб. (3,1 %)</c:v>
                </c:pt>
                <c:pt idx="2">
                  <c:v>безвозмездные поступления 249 339,6 тыс.руб. (88,5 %)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23561.4</c:v>
                </c:pt>
                <c:pt idx="1">
                  <c:v>8787</c:v>
                </c:pt>
                <c:pt idx="2">
                  <c:v>249339.8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15564202335844"/>
          <c:y val="0.10717399305529762"/>
          <c:w val="0.29850583657587548"/>
          <c:h val="0.705976375742607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744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744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C152191B-2595-4307-B7AD-3144ACBA0247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232"/>
            <a:ext cx="2972547" cy="49744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8232"/>
            <a:ext cx="2972547" cy="49744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26B9E74E-8E0B-4F55-8253-F6EA8EE4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6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F63649-B275-4AFE-9EB3-BC0A5B4197B2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09" tIns="45706" rIns="91409" bIns="4570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7364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7364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030427-6367-41B3-ADCA-5A635381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30427-6367-41B3-ADCA-5A635381F9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3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30427-6367-41B3-ADCA-5A635381F92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2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4E88-7F3B-4009-B0B1-76E55A01BB1E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42A3-A49D-4695-968D-7B2273FE5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9CB2-D8C8-4FB9-AE74-FA1204A88C6F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F906-9086-4853-9C26-FFFB189C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9610-BA99-44CC-B8F4-FEB040BE6A6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E1A8-E89A-4768-AA72-383C6B6C0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846B-704F-46D8-AF04-E8FDCEF3540D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5E82-5AAD-441F-8EA6-BF8134BDF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F76F-1D05-48D2-A32A-B2C4B8EE057D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AB92-0E11-4CA2-AE4F-2D5BF004D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9339-0BB3-4D0A-A347-6962A0832C99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E956-32EE-45CD-9838-452CD5E4D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7E4D-F3F7-4F8E-B757-575179B3BBEC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4C13-2928-4C64-ACAA-A1ACFF26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7D31-A2FC-4B8C-9F15-38717BD03B46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322B-26BC-4A2E-A257-3EBC0326D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D9B6-2A9B-4B6C-8D5E-953EB93EC2A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A612-8367-410D-A092-9DB72C3B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77F3-284B-4D63-A33D-E4C1961CCE1A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4E6-A45A-47A9-95A4-4AF22A92E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7CEC-389C-4A16-B3F1-8724394A0613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59A6-471C-4ED7-AEA6-97CAC09B5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0F7D6-B983-4DC5-B8F5-D23D429E458E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5CD74-AF1B-43CE-A8AF-A8960F995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eg"/><Relationship Id="rId4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1" descr="WgXIXlqBRD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714750"/>
            <a:ext cx="2970212" cy="198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20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</a:t>
            </a:r>
            <a:r>
              <a:rPr lang="en-US" sz="1400" dirty="0" smtClean="0"/>
              <a:t>                                                                           </a:t>
            </a:r>
            <a:r>
              <a:rPr lang="ru-RU" sz="1400" dirty="0" smtClean="0"/>
              <a:t>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/https</a:t>
            </a:r>
            <a:r>
              <a:rPr lang="en-US" sz="1400" dirty="0"/>
              <a:t>://kedrovyj-r04.gosweb.gosuslugi.ru/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208823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Подготовлен в соответствие с последними изменениями от 01.03.2025 года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7" descr="http://kraskedr.ru/kedr/img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5000625"/>
            <a:ext cx="228600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9" descr="http://im0-tub-ru.yandex.net/i?id=437364158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14875"/>
            <a:ext cx="2143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11" descr="http://im5-tub-ru.yandex.net/i?id=280894292-2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916833"/>
            <a:ext cx="1905000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13" descr="http://kraskedr.ru/kedr/upload/novosti/1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016375"/>
            <a:ext cx="1857375" cy="145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2" descr="http://chepon.ru/storage/32000/413/bd2de6472b79439401da3b315ee8a6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844824"/>
            <a:ext cx="2071688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3" descr="C:\Documents and Settings\User\Рабочий стол\h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814387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риложение № 2 - ГЕРБ п. Кедровый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89" y="-1"/>
            <a:ext cx="1643061" cy="184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8064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060848"/>
            <a:ext cx="1872208" cy="1584176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Прогноз социально-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060848"/>
            <a:ext cx="1800200" cy="1584176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политики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971600" y="3573016"/>
            <a:ext cx="792088" cy="864096"/>
          </a:xfrm>
          <a:prstGeom prst="downArrow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0848"/>
            <a:ext cx="1728192" cy="1584176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Бюджетное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Российской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Федерации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059832" y="3645024"/>
            <a:ext cx="864096" cy="792088"/>
          </a:xfrm>
          <a:prstGeom prst="downArrow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3645024"/>
            <a:ext cx="864096" cy="864096"/>
          </a:xfrm>
          <a:prstGeom prst="downArrow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308304" y="3573016"/>
            <a:ext cx="792088" cy="864096"/>
          </a:xfrm>
          <a:prstGeom prst="downArrow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060848"/>
            <a:ext cx="1872208" cy="1584176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</a:rPr>
              <a:t>программы </a:t>
            </a:r>
          </a:p>
        </p:txBody>
      </p:sp>
      <p:pic>
        <p:nvPicPr>
          <p:cNvPr id="22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978400"/>
            <a:ext cx="1800225" cy="1654175"/>
          </a:xfrm>
        </p:spPr>
      </p:pic>
      <p:pic>
        <p:nvPicPr>
          <p:cNvPr id="22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013325"/>
            <a:ext cx="18049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013325"/>
            <a:ext cx="17526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013325"/>
            <a:ext cx="1762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288" y="4652963"/>
            <a:ext cx="8497887" cy="360362"/>
          </a:xfrm>
          <a:prstGeom prst="rect">
            <a:avLst/>
          </a:prstGeom>
          <a:solidFill>
            <a:srgbClr val="CFE4C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</a:rPr>
              <a:t>Составление проекта бюджета поселка Кедровый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3555" name="Содержимое 5"/>
          <p:cNvSpPr>
            <a:spLocks noGrp="1"/>
          </p:cNvSpPr>
          <p:nvPr>
            <p:ph idx="1"/>
          </p:nvPr>
        </p:nvSpPr>
        <p:spPr>
          <a:xfrm>
            <a:off x="1285875" y="1785938"/>
            <a:ext cx="6500813" cy="757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бюджета на 2025 год и плановый период  2026 и 2027 годов: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2844" y="2852936"/>
            <a:ext cx="2428892" cy="3456384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FE4CA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Непосредственное составление проекта бюджета осуществляет финансово-экономический отдел администрации поселка Кедровый Красноярского края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771800" y="2714050"/>
            <a:ext cx="3429024" cy="359527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Рассмотрение проекта бюджета: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 бюджета представлен на рассмотрение в Совет депутатов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15.11.2024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бюджета поселка Кедровый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 в декабре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публичных слушаниях;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388" y="3214686"/>
            <a:ext cx="2500330" cy="2571768"/>
          </a:xfrm>
          <a:prstGeom prst="flowChartAlternateProcess">
            <a:avLst/>
          </a:prstGeom>
          <a:solidFill>
            <a:srgbClr val="E498E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Утверждение бюджета: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поселка Кедровый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депутатами на заседании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16.12.2024 года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2" y="162234"/>
            <a:ext cx="1152128" cy="134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755650" y="115888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150" y="1916113"/>
            <a:ext cx="5329238" cy="649287"/>
          </a:xfrm>
          <a:prstGeom prst="rect">
            <a:avLst/>
          </a:prstGeom>
          <a:solidFill>
            <a:srgbClr val="F0C8EE"/>
          </a:solidFill>
          <a:ln>
            <a:solidFill>
              <a:srgbClr val="E49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132138" y="2565400"/>
            <a:ext cx="2808287" cy="287338"/>
          </a:xfrm>
          <a:prstGeom prst="downArrow">
            <a:avLst/>
          </a:prstGeom>
          <a:solidFill>
            <a:srgbClr val="F0C8EE"/>
          </a:solidFill>
          <a:ln>
            <a:solidFill>
              <a:srgbClr val="E49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2" name="Содержимое 11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603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852738"/>
            <a:ext cx="21605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63713" y="4149725"/>
            <a:ext cx="5545137" cy="792163"/>
          </a:xfrm>
          <a:prstGeom prst="rect">
            <a:avLst/>
          </a:prstGeom>
          <a:solidFill>
            <a:srgbClr val="F0C8EE"/>
          </a:solidFill>
          <a:ln>
            <a:solidFill>
              <a:srgbClr val="E49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 гарантий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276600" y="4941888"/>
            <a:ext cx="2808288" cy="287337"/>
          </a:xfrm>
          <a:prstGeom prst="downArrow">
            <a:avLst/>
          </a:prstGeom>
          <a:solidFill>
            <a:srgbClr val="F0C8EE"/>
          </a:solidFill>
          <a:ln>
            <a:solidFill>
              <a:srgbClr val="E49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00663"/>
            <a:ext cx="9144000" cy="792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3333FF"/>
                </a:solidFill>
              </a:rPr>
              <a:t>Получает </a:t>
            </a:r>
            <a:r>
              <a:rPr lang="ru-RU" sz="1600" b="1" dirty="0">
                <a:solidFill>
                  <a:srgbClr val="3333FF"/>
                </a:solidFill>
              </a:rPr>
              <a:t>социальные гарантии – расходная часть бюджета (образование, ЖКХ, культура, физическая </a:t>
            </a:r>
            <a:r>
              <a:rPr lang="ru-RU" sz="1600" b="1" dirty="0" smtClean="0">
                <a:solidFill>
                  <a:srgbClr val="3333FF"/>
                </a:solidFill>
              </a:rPr>
              <a:t>культура </a:t>
            </a:r>
            <a:r>
              <a:rPr lang="ru-RU" sz="1600" b="1" dirty="0">
                <a:solidFill>
                  <a:srgbClr val="3333FF"/>
                </a:solidFill>
              </a:rPr>
              <a:t>и спорт, социальные льготы и другие направления социальных гарантий населению </a:t>
            </a:r>
            <a:r>
              <a:rPr lang="ru-RU" sz="1600" b="1" dirty="0" smtClean="0">
                <a:solidFill>
                  <a:srgbClr val="3333FF"/>
                </a:solidFill>
              </a:rPr>
              <a:t>)</a:t>
            </a:r>
            <a:endParaRPr lang="ru-RU" sz="1600" b="1" dirty="0"/>
          </a:p>
        </p:txBody>
      </p:sp>
      <p:pic>
        <p:nvPicPr>
          <p:cNvPr id="12" name="Рисунок 11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24136" cy="134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28813" y="285750"/>
            <a:ext cx="6357937" cy="1071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929063" y="1714500"/>
            <a:ext cx="4643437" cy="33575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поселка на очередной финансовый год и плановый период.</a:t>
            </a:r>
          </a:p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26628" name="Picture 6" descr="http://im2-tub-ru.yandex.net/i?id=6779941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214313" y="53578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публичных слушаний – заключение в котором отражаются выраженные позиции жителей поселка Кедровый и рекомендации, сформулированные по результатам публичных слушаний. Заключение о результатах публичных слушаний  подлежит опубликованию.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Рисунок 7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экономического развития на 2025 год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3 769,0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чел. – численность населения на 01.01.2024 года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0,6 %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уровень зарегистрированной безработицы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17 153,0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руб. - прожиточный минимум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7,2 %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индекс потребительских цен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703,931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руб. - оборот розничной торговли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59 007,2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руб. - среднемесячная начисленная заработная плата на одного работника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7 200,0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 - инвестиции в основной капитал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437112"/>
            <a:ext cx="194421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бюджета,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28675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223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50" y="6597650"/>
            <a:ext cx="8258175" cy="26035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70151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69267" y="1428735"/>
            <a:ext cx="8286808" cy="4429156"/>
          </a:xfrm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571500" y="2428875"/>
            <a:ext cx="2357438" cy="50006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71500" y="3714750"/>
            <a:ext cx="2357438" cy="4286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71500" y="4857750"/>
            <a:ext cx="2357438" cy="4286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12" name="Цилиндр 11"/>
          <p:cNvSpPr/>
          <p:nvPr/>
        </p:nvSpPr>
        <p:spPr>
          <a:xfrm>
            <a:off x="4357688" y="2420889"/>
            <a:ext cx="1143000" cy="50805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284 786,1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4357688" y="3643313"/>
            <a:ext cx="1143000" cy="498351"/>
          </a:xfrm>
          <a:prstGeom prst="can">
            <a:avLst>
              <a:gd name="adj" fmla="val 303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270 222,4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4357688" y="5000625"/>
            <a:ext cx="1143000" cy="357188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+14 563,7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5857875" y="2420888"/>
            <a:ext cx="1143000" cy="50805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252165,3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5857875" y="3643313"/>
            <a:ext cx="1143000" cy="500062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248 614,0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5868144" y="5013176"/>
            <a:ext cx="1143000" cy="357188"/>
          </a:xfrm>
          <a:prstGeom prst="can">
            <a:avLst>
              <a:gd name="adj" fmla="val 217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+3 551,3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7358063" y="2420888"/>
            <a:ext cx="1214437" cy="504057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249003,5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7358063" y="3645024"/>
            <a:ext cx="1143000" cy="498351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241 564,5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7358063" y="5000625"/>
            <a:ext cx="1143000" cy="357188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+7 439,0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1857364"/>
            <a:ext cx="1214446" cy="35719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 </a:t>
            </a:r>
            <a:r>
              <a:rPr lang="ru-RU" sz="1400" dirty="0" smtClean="0"/>
              <a:t>2025 </a:t>
            </a:r>
            <a:r>
              <a:rPr lang="ru-RU" sz="1400" dirty="0"/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857364"/>
            <a:ext cx="1143008" cy="35719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1857364"/>
            <a:ext cx="1143008" cy="35719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3071802" y="2428868"/>
            <a:ext cx="1143000" cy="50805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289 121,7</a:t>
            </a:r>
          </a:p>
        </p:txBody>
      </p:sp>
      <p:sp>
        <p:nvSpPr>
          <p:cNvPr id="25" name="Цилиндр 24"/>
          <p:cNvSpPr/>
          <p:nvPr/>
        </p:nvSpPr>
        <p:spPr>
          <a:xfrm>
            <a:off x="3071802" y="3645024"/>
            <a:ext cx="1143000" cy="50805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295 068,9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71802" y="5000636"/>
            <a:ext cx="1143000" cy="365174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- 5 947,2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28926" y="1857364"/>
            <a:ext cx="1214446" cy="35719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 </a:t>
            </a:r>
            <a:r>
              <a:rPr lang="ru-RU" sz="1400" dirty="0" smtClean="0"/>
              <a:t>2024 </a:t>
            </a:r>
            <a:r>
              <a:rPr lang="ru-RU" sz="1400" dirty="0"/>
              <a:t>год</a:t>
            </a:r>
          </a:p>
        </p:txBody>
      </p:sp>
      <p:pic>
        <p:nvPicPr>
          <p:cNvPr id="28" name="Рисунок 27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207467"/>
            <a:ext cx="1008777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2286000"/>
            <a:ext cx="5857875" cy="3571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0" y="1928802"/>
            <a:ext cx="9144000" cy="857256"/>
          </a:xfrm>
          <a:prstGeom prst="ribbon">
            <a:avLst>
              <a:gd name="adj1" fmla="val 16667"/>
              <a:gd name="adj2" fmla="val 7212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 – поступающие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денежные средства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857375" y="2857500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5" y="3000375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00875" y="2928938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0" y="3929066"/>
            <a:ext cx="3143272" cy="257176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Налоговые 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Поступление от уплаты  федеральных, региональных  и местных налогов и сборов, предусмотренных Налоговым Кодексом Российской Федерации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000364" y="3714752"/>
            <a:ext cx="3143272" cy="292895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Платежи, которые включают в себя: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от использования и продажи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Иные 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000728" y="3929066"/>
            <a:ext cx="3143272" cy="257176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в местный бюджет из краевого и федерального бюджета межбюджетных трансфертов в виде дотаций, субсидий, субвенций и иных межбюджетных трансфертов</a:t>
            </a:r>
          </a:p>
        </p:txBody>
      </p:sp>
      <p:pic>
        <p:nvPicPr>
          <p:cNvPr id="12" name="Рисунок 11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72765"/>
              </p:ext>
            </p:extLst>
          </p:nvPr>
        </p:nvGraphicFramePr>
        <p:xfrm>
          <a:off x="611560" y="1556792"/>
          <a:ext cx="8229600" cy="240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08112"/>
                <a:gridCol w="936104"/>
                <a:gridCol w="936104"/>
                <a:gridCol w="936104"/>
                <a:gridCol w="956792"/>
              </a:tblGrid>
              <a:tr h="492640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18 712,1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16 914,0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25 763,9</a:t>
                      </a: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9 321,6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14 209,8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8 787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8 821,7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222 263,1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257 997,8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249 339,8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218 692,8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214 417,9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250 296,8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289 121,7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281 688,2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252 165,3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249 003,5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6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доходов на одного жителя п.Кедровый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662354"/>
              </p:ext>
            </p:extLst>
          </p:nvPr>
        </p:nvGraphicFramePr>
        <p:xfrm>
          <a:off x="1115616" y="4107503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на 2025 год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51392"/>
              </p:ext>
            </p:extLst>
          </p:nvPr>
        </p:nvGraphicFramePr>
        <p:xfrm>
          <a:off x="323528" y="836720"/>
          <a:ext cx="8568952" cy="705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894"/>
                <a:gridCol w="2004029"/>
                <a:gridCol w="2004029"/>
              </a:tblGrid>
              <a:tr h="28195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(в тыс.руб.)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8,36%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3,12%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249 339,8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88,52%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281 688,2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73,68%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3,57%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2,64%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3,90%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использования имущества (арендные платежи)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53,71%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негативное воздействие на окружающую 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33,97%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оказания платных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9,48%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141 948,9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56,93%</a:t>
                      </a:r>
                    </a:p>
                  </a:txBody>
                  <a:tcPr marL="9525" marR="9525" marT="9525" marB="0" anchor="ctr"/>
                </a:tc>
              </a:tr>
              <a:tr h="312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4,43%</a:t>
                      </a:r>
                    </a:p>
                  </a:txBody>
                  <a:tcPr marL="9525" marR="9525" marT="9525" marB="0" anchor="ctr"/>
                </a:tc>
              </a:tr>
              <a:tr h="518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84 141,0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33,75%</a:t>
                      </a:r>
                    </a:p>
                  </a:txBody>
                  <a:tcPr marL="9525" marR="9525" marT="9525" marB="0" anchor="ctr"/>
                </a:tc>
              </a:tr>
              <a:tr h="313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ИМБТ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32154"/>
              </p:ext>
            </p:extLst>
          </p:nvPr>
        </p:nvGraphicFramePr>
        <p:xfrm>
          <a:off x="539552" y="1844824"/>
          <a:ext cx="8159750" cy="43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95536" y="333375"/>
            <a:ext cx="79928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на 2025 год</a:t>
            </a:r>
            <a:endParaRPr lang="ru-RU" sz="4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User\Рабочий стол\h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28688" y="1785938"/>
            <a:ext cx="7758112" cy="1000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положениями проекта бюджета поселка Кедровый Красноярского края на 2025 год и плановый период 2026 и 2027 годов.</a:t>
            </a:r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>
          <a:xfrm>
            <a:off x="4143375" y="3000375"/>
            <a:ext cx="4543425" cy="33575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 используются прозрачно и эффективно, приносят  конкретные результаты, как для общества в целом, так и для каждой семьи, для каждого человека.</a:t>
            </a:r>
          </a:p>
          <a:p>
            <a:endParaRPr lang="ru-RU" sz="1800" dirty="0" smtClean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71813"/>
            <a:ext cx="39290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ложение № 2 - ГЕРБ п. Кедровый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88" y="0"/>
            <a:ext cx="1622524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налоговых доходов бюджета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02883"/>
              </p:ext>
            </p:extLst>
          </p:nvPr>
        </p:nvGraphicFramePr>
        <p:xfrm>
          <a:off x="142875" y="1071563"/>
          <a:ext cx="8858311" cy="552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821"/>
                <a:gridCol w="792088"/>
                <a:gridCol w="504056"/>
                <a:gridCol w="864096"/>
                <a:gridCol w="576064"/>
                <a:gridCol w="936104"/>
                <a:gridCol w="576064"/>
                <a:gridCol w="864096"/>
                <a:gridCol w="576064"/>
                <a:gridCol w="864096"/>
                <a:gridCol w="612762"/>
              </a:tblGrid>
              <a:tr h="7145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(тыс.руб.) удельный вес в общем объеме налоговых доходов, (%)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7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 - всего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18 712,10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22 351,70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23 562,20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24 666,70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25 763,90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5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13 960,70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16806,20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75,2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18 108,70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18 836,60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73,1</a:t>
                      </a:r>
                    </a:p>
                  </a:txBody>
                  <a:tcPr marL="9525" marR="9525" marT="9525" marB="0" anchor="ctr"/>
                </a:tc>
              </a:tr>
              <a:tr h="5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5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853,7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5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3 346,80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3 990,50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ctr"/>
                </a:tc>
              </a:tr>
              <a:tr h="8140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833,8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1 011,1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1 112,2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</a:tr>
              <a:tr h="4166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509,7</a:t>
                      </a:r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3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3584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59594"/>
              </p:ext>
            </p:extLst>
          </p:nvPr>
        </p:nvGraphicFramePr>
        <p:xfrm>
          <a:off x="612775" y="1649413"/>
          <a:ext cx="7816850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Лист" r:id="rId3" imgW="9286900" imgH="5305500" progId="Excel.Sheet.8">
                  <p:embed/>
                </p:oleObj>
              </mc:Choice>
              <mc:Fallback>
                <p:oleObj name="Лист" r:id="rId3" imgW="9286900" imgH="5305500" progId="Excel.Sheet.8">
                  <p:embed/>
                  <p:pic>
                    <p:nvPicPr>
                      <p:cNvPr id="0" name="Picture 2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49413"/>
                        <a:ext cx="7816850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95287" y="260648"/>
            <a:ext cx="8497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на 2025 год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500938" cy="1071563"/>
          </a:xfrm>
        </p:spPr>
        <p:txBody>
          <a:bodyPr/>
          <a:lstStyle/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85980"/>
              </p:ext>
            </p:extLst>
          </p:nvPr>
        </p:nvGraphicFramePr>
        <p:xfrm>
          <a:off x="0" y="928688"/>
          <a:ext cx="9144003" cy="542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792088"/>
                <a:gridCol w="504056"/>
                <a:gridCol w="648072"/>
                <a:gridCol w="648072"/>
                <a:gridCol w="720080"/>
                <a:gridCol w="648072"/>
                <a:gridCol w="720080"/>
                <a:gridCol w="432048"/>
                <a:gridCol w="648072"/>
                <a:gridCol w="539555"/>
              </a:tblGrid>
              <a:tr h="680666">
                <a:tc rowSpan="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(тыс.руб.) удельный вес в общем объеме неналоговых доходов, (%)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10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654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 - всего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8 805,8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9291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участки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</a:t>
                      </a:r>
                    </a:p>
                  </a:txBody>
                  <a:tcPr marL="9525" marR="9525" marT="9525" marB="0" anchor="ctr"/>
                </a:tc>
              </a:tr>
              <a:tr h="37641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</a:tr>
              <a:tr h="37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 негативное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воздействие на окружающую  среду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</a:tr>
              <a:tr h="30440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 государства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</a:tr>
              <a:tr h="43659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43506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518603"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4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789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194367"/>
              </p:ext>
            </p:extLst>
          </p:nvPr>
        </p:nvGraphicFramePr>
        <p:xfrm>
          <a:off x="376290" y="1592957"/>
          <a:ext cx="7796110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0" name="Worksheet" r:id="rId3" imgW="8972550" imgH="5534025" progId="Excel.Sheet.8">
                  <p:embed/>
                </p:oleObj>
              </mc:Choice>
              <mc:Fallback>
                <p:oleObj name="Worksheet" r:id="rId3" imgW="8972550" imgH="5534025" progId="Excel.Sheet.8">
                  <p:embed/>
                  <p:pic>
                    <p:nvPicPr>
                      <p:cNvPr id="0" name="Picture 4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90" y="1592957"/>
                        <a:ext cx="7796110" cy="519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684213" y="549275"/>
            <a:ext cx="7991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неналоговых доходов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на 2025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45888"/>
              </p:ext>
            </p:extLst>
          </p:nvPr>
        </p:nvGraphicFramePr>
        <p:xfrm>
          <a:off x="-12700" y="1484784"/>
          <a:ext cx="915670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1" name="Лист" r:id="rId5" imgW="9010554" imgH="5467230" progId="Excel.Sheet.8">
                  <p:embed/>
                </p:oleObj>
              </mc:Choice>
              <mc:Fallback>
                <p:oleObj name="Лист" r:id="rId5" imgW="9010554" imgH="5467230" progId="Excel.Sheet.8">
                  <p:embed/>
                  <p:pic>
                    <p:nvPicPr>
                      <p:cNvPr id="0" name="Picture 4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1484784"/>
                        <a:ext cx="9156700" cy="516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539750" y="549275"/>
            <a:ext cx="8424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по мобилизации доходов бюджета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744788"/>
            <a:ext cx="1981200" cy="2238375"/>
          </a:xfrm>
        </p:spPr>
      </p:pic>
      <p:sp>
        <p:nvSpPr>
          <p:cNvPr id="9" name="Овальная выноска 8"/>
          <p:cNvSpPr/>
          <p:nvPr/>
        </p:nvSpPr>
        <p:spPr>
          <a:xfrm>
            <a:off x="6227763" y="1700213"/>
            <a:ext cx="2592387" cy="1584325"/>
          </a:xfrm>
          <a:prstGeom prst="wedgeEllipseCallout">
            <a:avLst>
              <a:gd name="adj1" fmla="val -74987"/>
              <a:gd name="adj2" fmla="val 43502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3333FF"/>
                </a:solidFill>
              </a:rPr>
              <a:t>Работа </a:t>
            </a:r>
            <a:r>
              <a:rPr lang="ru-RU" sz="1200" b="1" dirty="0">
                <a:solidFill>
                  <a:srgbClr val="3333FF"/>
                </a:solidFill>
              </a:rPr>
              <a:t>муниципальной межведомственной комиссии по снижению задолженности  в бюджет поселка Кедровый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156325" y="4652963"/>
            <a:ext cx="2519363" cy="1655762"/>
          </a:xfrm>
          <a:prstGeom prst="wedgeEllipseCallout">
            <a:avLst>
              <a:gd name="adj1" fmla="val -71725"/>
              <a:gd name="adj2" fmla="val -79207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333FF"/>
                </a:solidFill>
              </a:rPr>
              <a:t>Организация работы по информированию граждан о сроках уплаты налогов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3333FF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79388" y="1989138"/>
            <a:ext cx="2305050" cy="1582737"/>
          </a:xfrm>
          <a:prstGeom prst="wedgeEllipseCallout">
            <a:avLst>
              <a:gd name="adj1" fmla="val 95604"/>
              <a:gd name="adj2" fmla="val 34657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333FF"/>
                </a:solidFill>
              </a:rPr>
              <a:t>Работа с организациями, выплачивающими заработную плату работникам ниже прожиточного минимума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323850" y="4581525"/>
            <a:ext cx="2498725" cy="1655763"/>
          </a:xfrm>
          <a:prstGeom prst="wedgeEllipseCallout">
            <a:avLst>
              <a:gd name="adj1" fmla="val 75908"/>
              <a:gd name="adj2" fmla="val -78053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333FF"/>
                </a:solidFill>
              </a:rPr>
              <a:t>Проведение мероприятий направленных на снижение недоимки по налоговым платежам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857375" y="1357313"/>
            <a:ext cx="6929438" cy="1000125"/>
          </a:xfrm>
          <a:prstGeom prst="flowChartAlternateProcess">
            <a:avLst/>
          </a:prstGeom>
          <a:gradFill flip="none" rotWithShape="1">
            <a:gsLst>
              <a:gs pos="0">
                <a:srgbClr val="D96DD4">
                  <a:tint val="66000"/>
                  <a:satMod val="160000"/>
                </a:srgbClr>
              </a:gs>
              <a:gs pos="50000">
                <a:srgbClr val="D96DD4">
                  <a:tint val="44500"/>
                  <a:satMod val="160000"/>
                </a:srgbClr>
              </a:gs>
              <a:gs pos="100000">
                <a:srgbClr val="D96DD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96DD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dirty="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 rot="10800000" flipH="1" flipV="1">
            <a:off x="3214678" y="2500306"/>
            <a:ext cx="2786081" cy="8572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</a:p>
        </p:txBody>
      </p:sp>
      <p:sp>
        <p:nvSpPr>
          <p:cNvPr id="7" name="Овал 6"/>
          <p:cNvSpPr/>
          <p:nvPr/>
        </p:nvSpPr>
        <p:spPr>
          <a:xfrm>
            <a:off x="1000100" y="3429000"/>
            <a:ext cx="2571768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3429000"/>
            <a:ext cx="2571768" cy="12715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FF"/>
                </a:solidFill>
              </a:rPr>
              <a:t>8</a:t>
            </a:r>
            <a:r>
              <a:rPr lang="ru-RU" dirty="0" smtClean="0">
                <a:solidFill>
                  <a:srgbClr val="3333FF"/>
                </a:solidFill>
              </a:rPr>
              <a:t> муниципальным </a:t>
            </a:r>
            <a:r>
              <a:rPr lang="ru-RU" dirty="0">
                <a:solidFill>
                  <a:srgbClr val="3333FF"/>
                </a:solidFill>
              </a:rPr>
              <a:t>программам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42910" y="4786322"/>
            <a:ext cx="8143932" cy="150019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Основные отличия бюджета на планируемый период – это принятие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ПРОГРАММНОГО БЮДЖЕТА.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  <a:endParaRPr lang="ru-RU" dirty="0">
              <a:solidFill>
                <a:srgbClr val="1008B8"/>
              </a:solidFill>
            </a:endParaRPr>
          </a:p>
        </p:txBody>
      </p:sp>
      <p:pic>
        <p:nvPicPr>
          <p:cNvPr id="11" name="Рисунок 10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2339975" y="404813"/>
            <a:ext cx="5111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6238" y="1773238"/>
            <a:ext cx="3816350" cy="863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Классификация расходов по признакам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3500438"/>
            <a:ext cx="2663825" cy="259238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333FF"/>
                </a:solidFill>
              </a:rPr>
              <a:t>Функциональная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классификация отражает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направление средств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бюджета на выполнение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основных функций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государства (раздел→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подраздел→ целевые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3333FF"/>
                </a:solidFill>
              </a:rPr>
              <a:t>статьи→ виды расходов)</a:t>
            </a:r>
            <a:r>
              <a:rPr lang="ru-RU" sz="16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3500438"/>
            <a:ext cx="2663825" cy="2592387"/>
          </a:xfrm>
          <a:prstGeom prst="rect">
            <a:avLst/>
          </a:prstGeom>
          <a:solidFill>
            <a:srgbClr val="F0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</a:rPr>
              <a:t>Ведомственная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классификация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бюджета непосредственно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связана со структурой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управления, она отображает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группировку юридических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лиц, получающих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бюджетные средства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(главные распорядители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</a:rPr>
              <a:t>средств бюджета)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3500438"/>
            <a:ext cx="2590800" cy="259238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3333FF"/>
                </a:solidFill>
              </a:rPr>
              <a:t>Экономическая </a:t>
            </a:r>
            <a:r>
              <a:rPr lang="ru-RU" sz="1350" dirty="0">
                <a:solidFill>
                  <a:srgbClr val="3333FF"/>
                </a:solidFill>
              </a:rPr>
              <a:t>классификация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показывает деление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государства на текущие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капитальные, а также на выплату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заработной платы,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материальные затраты,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приобретение товаров и услуг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(категория расходов→ группы→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3333FF"/>
                </a:solidFill>
              </a:rPr>
              <a:t>предметные статьи→ подстатьи)</a:t>
            </a:r>
            <a:r>
              <a:rPr lang="ru-RU" sz="135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708275"/>
            <a:ext cx="5762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 rot="2358699">
            <a:off x="1633538" y="2006600"/>
            <a:ext cx="663575" cy="1447800"/>
          </a:xfrm>
          <a:prstGeom prst="curvedRightArrow">
            <a:avLst>
              <a:gd name="adj1" fmla="val 33253"/>
              <a:gd name="adj2" fmla="val 69873"/>
              <a:gd name="adj3" fmla="val 80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9530733">
            <a:off x="7099300" y="2082800"/>
            <a:ext cx="792163" cy="1287463"/>
          </a:xfrm>
          <a:prstGeom prst="curvedLeftArrow">
            <a:avLst>
              <a:gd name="adj1" fmla="val 25000"/>
              <a:gd name="adj2" fmla="val 60317"/>
              <a:gd name="adj3" fmla="val 83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258985"/>
            <a:ext cx="1008777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387676"/>
              </p:ext>
            </p:extLst>
          </p:nvPr>
        </p:nvGraphicFramePr>
        <p:xfrm>
          <a:off x="357158" y="1360587"/>
          <a:ext cx="8286807" cy="582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285854"/>
                <a:gridCol w="1285884"/>
                <a:gridCol w="1285914"/>
                <a:gridCol w="1214445"/>
              </a:tblGrid>
              <a:tr h="3112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69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 БЮДЖЕТА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ВСЕГО, в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295 068,9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270 222,4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248 614,0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241 564,5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41 547,00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37 654,9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30 068,4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28 027,7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841,6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7 670,70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7243,3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7110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1293,3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28 245,50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24411,7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18806,9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2 819,90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2894,9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156 936,90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141755,1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145262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140683,3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13 159,60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12740,4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12440,6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12439,7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35 876,30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31736,3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27695,9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27695,9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5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1771,1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218586"/>
            <a:ext cx="864761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 dirty="0" smtClean="0">
                <a:solidFill>
                  <a:srgbClr val="3333FF"/>
                </a:solidFill>
              </a:rPr>
              <a:t>Расходные обязательства </a:t>
            </a:r>
            <a:r>
              <a:rPr lang="ru-RU" sz="1200" dirty="0" smtClean="0">
                <a:solidFill>
                  <a:srgbClr val="3333FF"/>
                </a:solidFill>
              </a:rPr>
              <a:t>– это возникающие на основе закона, иного нормативного правового акта, договора или</a:t>
            </a:r>
          </a:p>
          <a:p>
            <a:pPr>
              <a:buFont typeface="Arial" charset="0"/>
              <a:buNone/>
            </a:pPr>
            <a:r>
              <a:rPr lang="ru-RU" sz="1200" dirty="0" smtClean="0">
                <a:solidFill>
                  <a:srgbClr val="3333FF"/>
                </a:solidFill>
              </a:rPr>
              <a:t>соглашения обязанности публично-правового образования или действующего от имени бюджетного учреждения</a:t>
            </a:r>
          </a:p>
          <a:p>
            <a:pPr>
              <a:buFont typeface="Arial" charset="0"/>
              <a:buNone/>
            </a:pPr>
            <a:r>
              <a:rPr lang="ru-RU" sz="1200" dirty="0" smtClean="0">
                <a:solidFill>
                  <a:srgbClr val="3333FF"/>
                </a:solidFill>
              </a:rPr>
              <a:t>предоставить физическому или юридическому лицу, иному публично – правовому образованию средства из</a:t>
            </a:r>
          </a:p>
          <a:p>
            <a:pPr>
              <a:buFont typeface="Arial" charset="0"/>
              <a:buNone/>
            </a:pPr>
            <a:r>
              <a:rPr lang="ru-RU" sz="1200" dirty="0" smtClean="0">
                <a:solidFill>
                  <a:srgbClr val="3333FF"/>
                </a:solidFill>
              </a:rPr>
              <a:t>соответствующего бюджета</a:t>
            </a:r>
          </a:p>
          <a:p>
            <a:pPr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657061" y="620688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 и типы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2924175"/>
            <a:ext cx="2808288" cy="4333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FF"/>
                </a:solidFill>
              </a:rPr>
              <a:t>Расходные обязательства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3068638"/>
            <a:ext cx="0" cy="1800225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4213" y="3933825"/>
            <a:ext cx="574675" cy="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331913" y="3429000"/>
            <a:ext cx="7488237" cy="863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Публичные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– возникающие на основе закона, иного нормативного правового акта публично-правового образования перед физическими или юридическими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913" y="4437063"/>
            <a:ext cx="7488237" cy="79216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–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84213" y="4868863"/>
            <a:ext cx="574675" cy="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288" y="5373688"/>
            <a:ext cx="835342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 – используемый при составлении проекта бюджета, свод (перечень) законов, иных нормативных правовых актов.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объемов бюджетных ассигнований, необходимых для исполнения включенных в реестр обязательств.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28813" y="571500"/>
            <a:ext cx="680085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2025 год</a:t>
            </a:r>
          </a:p>
        </p:txBody>
      </p:sp>
      <p:graphicFrame>
        <p:nvGraphicFramePr>
          <p:cNvPr id="4710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860761"/>
              </p:ext>
            </p:extLst>
          </p:nvPr>
        </p:nvGraphicFramePr>
        <p:xfrm>
          <a:off x="571500" y="1855788"/>
          <a:ext cx="8145463" cy="465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0" name="Лист" r:id="rId3" imgW="7782116" imgH="4448270" progId="Excel.Sheet.8">
                  <p:embed/>
                </p:oleObj>
              </mc:Choice>
              <mc:Fallback>
                <p:oleObj name="Лист" r:id="rId3" imgW="7782116" imgH="4448270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855788"/>
                        <a:ext cx="8145463" cy="465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Приложение № 2 - ГЕРБ п. Кедровый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863" y="188640"/>
            <a:ext cx="1224801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Бюджет играет центральную роль в экономике муниципального образования и решении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различных проблем в его развитии. Внимательное изучение бюджета дает представление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о  намерениях  власти, ее политике,  распределении ею  финансовых  ресурсов.  Благодаря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анализу  бюджета  можно  установить,  как  распределяются  денежные  средства,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расходуются ли они по назначению. Контроль за местным бюджетом особенно уместен,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если  иметь  в  виду,  что  он  формируется  за  счет  граждан  и  организаций.  Эти  средства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изымаются в виде  налогов,  различных  сборов и пошлин у  физических  и юридических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лиц  для  проведения  значимой  для  общества  деятельности.  Проверка  фактического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использования  бюджетных  средств  закономерный  и  обязательный  процесс,  особенно  в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условиях  недостатка  имеющихся  резервов.  Именно  поэтому  пришло  время  для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опубликования  простого  и  доступного  для  каждого  гражданина  анализа  бюджета  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бюджетных процессов. И мы надеемся, что данная презентация  послужит обеспечению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роста интереса граждан к вопросам использования бюджета. Ведь только при наличии у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граждан  чувства  собственной  причастности  к  бюджетному  процессу  и  возможности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высказать  свое  мнение  можно  рассчитывать  на  то,  что  население  будет  добросовестно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b="1" dirty="0" smtClean="0">
                <a:solidFill>
                  <a:srgbClr val="3333FF"/>
                </a:solidFill>
              </a:rPr>
              <a:t>участвовать как в формировании бюджета, так и его исполнении. </a:t>
            </a:r>
          </a:p>
        </p:txBody>
      </p:sp>
      <p:pic>
        <p:nvPicPr>
          <p:cNvPr id="17411" name="Picture 3" descr="C:\Documents and Settings\User\Рабочий стол\h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1656184" cy="200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Муниципальные программы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934179"/>
              </p:ext>
            </p:extLst>
          </p:nvPr>
        </p:nvGraphicFramePr>
        <p:xfrm>
          <a:off x="0" y="1142983"/>
          <a:ext cx="9143999" cy="70262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59795"/>
                <a:gridCol w="1090439"/>
                <a:gridCol w="1052956"/>
                <a:gridCol w="1050589"/>
                <a:gridCol w="1090220"/>
              </a:tblGrid>
              <a:tr h="299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средств,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96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01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225 252,00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230 873,30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216 570,80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211 431,40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9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поселка Кедровый Красноярского края «Развитие образования в п.Кедровый Красноярского края»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110 351,60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121 968,50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121 434,90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120 896,70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93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поселка Кедровый Красноярского края «Обеспечение жизнедеятельности территории поселка Кедровый Красноярского края»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41 888,40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40 403,90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27 503,60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27 187,10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поселка Кедровый Красноярского края «Молодежь поселка Кедровый Красноярского края в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XXI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веке»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5 784,90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5 700,40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5 700,40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5 700,40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9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поселка Кедровый Красноярского края «Развитие культуры в п.Кедровый Красноярского края»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27 656,10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27 503,10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30 888,20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26 846,90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поселка Кедровый Красноярского края «Развитие физической культуры и спорта в п.Кедровый Красноярского края»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35 876,30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31 736,30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27 695,90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27 695,90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поселка Кедровый Красноярского края «Профилактика терроризма и экстремизма на территории поселка Кедровый Красноярского края»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1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поселка Кедровый Красноярского края «Формирование комфортной городской среды на территории муниципального образования п.Кедровый Красноярского края» на 2018-2022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61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поселка Кедровый Красноярского края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жильем молодых семей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поселке Кедровый Красноярского края » на 2018 - 2020 годы 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97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программные 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38 706,6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36 426,0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28 131,3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27 563,0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97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не программных расходов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97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3 834,80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7 725,20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0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295 068,90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270 222,40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248 614,00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241 564,50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648359"/>
              </p:ext>
            </p:extLst>
          </p:nvPr>
        </p:nvGraphicFramePr>
        <p:xfrm>
          <a:off x="-285783" y="1428737"/>
          <a:ext cx="9429784" cy="60750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38862"/>
                <a:gridCol w="684422"/>
                <a:gridCol w="988610"/>
                <a:gridCol w="988610"/>
                <a:gridCol w="1140704"/>
                <a:gridCol w="988576"/>
              </a:tblGrid>
              <a:tr h="276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5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28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3504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Подпрограмма: Развитие дошкольного и общего образования детей, семейных форм воспитания детей-сирот и детей, оставшихся без попечения родителей, развитие летнего отдыха и оздоровления детей в летний период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724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Обеспечение высокого качества образования, соответствующего потребностям граждан и перспективным задачам развития экономики поселка Кедровый Красноярского края, государственная поддержка  детей-сирот, детей, оставшихся без попечения родителей, отдых и оздоровление детей в летний период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724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до 6 лет получающих дошкольную образовательную услугу в общей численности детей в возрасте от 1 до 6 лет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7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государственных (муниципальных) общеобразовательных организаций, не сдавших единый государственный экзамен, в общей численности выпускников государственных (муниципальных) общеобразовательных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2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Численность учащихся в дневных общеобразовательных учреждениях муниципальной формы собственности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Численность оздоровленных детей школьного возраста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2. Обеспечить реализацию мероприятий, направленных на развитие в поселке Кедровый Красноярского края семейных форм воспитания детей-сирот и детей, оставшихся без попечения родителей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оставшихся без попечения родителей, всего, в том числе переданных не родственникам (в приемные семьи, на усыновление (удочерение), под опеку (попечительство), охваченных другими формами семейного устройства (семейные детские дома, патронатные семьи), находящихся в государственных (муниципальных) учреждениях всех типов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в поселке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80162"/>
              </p:ext>
            </p:extLst>
          </p:nvPr>
        </p:nvGraphicFramePr>
        <p:xfrm>
          <a:off x="-214346" y="1428737"/>
          <a:ext cx="9358347" cy="60120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67425"/>
                <a:gridCol w="684422"/>
                <a:gridCol w="988610"/>
                <a:gridCol w="988610"/>
                <a:gridCol w="1140704"/>
                <a:gridCol w="988576"/>
              </a:tblGrid>
              <a:tr h="276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5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28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жизнедеятельности территории поселка Кедровый Красноярского края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0106">
                <a:tc gridSpan="6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Создание эффективной системы защиты населения и территории поселка Кедровый от чрезвычайных ситуаций природного и техногенного характера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534">
                <a:tc gridSpan="6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"Предупреждение, спасение, помощь населения поселка в чрезвычайных ситуациях"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числа пострадавших на территории поселка Кедровый Красноярского края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обучением по противопожарной безопасности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подготовкой должностных лиц и специалистов ГО и ЧС органов местного самоуправления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574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/>
                        </a:rPr>
                        <a:t>Цель: Развитие современной и эффективной транспортной инфраструктуры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574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/>
                        </a:rPr>
                        <a:t>Подпрограмма "Содержание дорожных фондов"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47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2.  Обеспечение сохранности, модернизация и развитие сети автомобильных дорог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муниципального значения, не отвечающих нормативным требованиям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  Мероприятия в сфере ЖКХ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3. Развитие, модернизация и капитальный ремонт объектов коммунальной инфраструктуры и жилищного фонда поселка Кедровый Красноярского края и повышение энергосбережения и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бесперебойной работы уличного освещения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тепло-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водосетей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Поддержка и развитие субъектов малого и среднего предпринимательства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4 Создание благоприятных условий для развития малого и среднего предпринимательства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занятых в сфере малого предпринимательства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жизнедеятельности территории поселка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436538"/>
              </p:ext>
            </p:extLst>
          </p:nvPr>
        </p:nvGraphicFramePr>
        <p:xfrm>
          <a:off x="0" y="1268760"/>
          <a:ext cx="9144002" cy="52864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2812"/>
                <a:gridCol w="668746"/>
                <a:gridCol w="965967"/>
                <a:gridCol w="965967"/>
                <a:gridCol w="1114577"/>
                <a:gridCol w="965933"/>
              </a:tblGrid>
              <a:tr h="3484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4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19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 поселка Кедровый Красноярского края в XXI веке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633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 Создание условий для развития потенциала молодежи и его реализации в интересах развития поселка Кедровый Красноярского края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080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временно трудоустроенных молодых граждан в возрасте от 14 до 18 лет, проживающих в поселке Кедровый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873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граждан, проживающих в поселке Кедровый, вовлеченных 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досуговую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деятельность, организацию и проведение массовых мероприятий, выставок, концертов, конкурсов и спортивных праздников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40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подпрограмма 1 Вовлечение молодежи поселка Кедровый Красноярского края в социальную практику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40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Задача: Создание условий успешной социализации и эффективной самореализации молодежи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2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временно трудоустроенных молодых граждан в возрасте от 14 до 18 лет, проживающих в поселке Кедровый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87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граждан, проживающих в поселке Кедровый, вовлеченных в досуговую деятельность, организацию и проведение массовых мероприятий, выставок, концертов, конкурсов и спортивных праздников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«Молодежь поселка Кедровый Красноярского края в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934582"/>
              </p:ext>
            </p:extLst>
          </p:nvPr>
        </p:nvGraphicFramePr>
        <p:xfrm>
          <a:off x="-214346" y="1428737"/>
          <a:ext cx="9358347" cy="59334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67425"/>
                <a:gridCol w="684422"/>
                <a:gridCol w="988610"/>
                <a:gridCol w="988610"/>
                <a:gridCol w="1140704"/>
                <a:gridCol w="988576"/>
              </a:tblGrid>
              <a:tr h="276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35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496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6394">
                <a:tc gridSpan="6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Создание условий для развития и реализации культурного и духовного потенциала населения поселка Кедровый Красноярского края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населения, участвующего в платных культурно -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досуговых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мероприятиях, проводимых муниципальными учреждениями культуры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84,67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84,67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84,67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новых поступлений в библиотечные фонды общедоступных библиотек на 1 тыс. человек населения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574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/>
                        </a:rPr>
                        <a:t>Подпрограмма Сохранение культурного наследия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2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Создание условий для развития и реализации культурного и духовного потенциала населения поселка Кедровый Красноярского края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число книговыдач в расчете на 1 тыс. человек населения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14570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14570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14570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14570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пользователей общедоступных библиотек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  Социальная поддержка семей, имеющих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1. Обеспечение доступа населения поселка Кедровый Красноярского края к культурным благам и участию в культурной жизни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клубных формирований на 1 тыс. человек населения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клубных формирований на 1 тыс. человек населения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  пред.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годом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Обеспечение реализации муниципальной программы и прочие мероприятия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3.  Создание условий для устойчивого развития отрасли "культура" в поселке Кедровый Красноярского края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в общем числе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специалистов, повысивших квалификацию, прошедших переподготовку, обученных на семинарах и других мероприятиях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библиотек, подключенных к сети Интернет, в общем количестве общедоступных библиотек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культуры в поселке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957"/>
              </p:ext>
            </p:extLst>
          </p:nvPr>
        </p:nvGraphicFramePr>
        <p:xfrm>
          <a:off x="-214346" y="1428737"/>
          <a:ext cx="9358347" cy="50418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67425"/>
                <a:gridCol w="684422"/>
                <a:gridCol w="988610"/>
                <a:gridCol w="988610"/>
                <a:gridCol w="1140704"/>
                <a:gridCol w="988576"/>
              </a:tblGrid>
              <a:tr h="276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35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496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6394">
                <a:tc gridSpan="6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 Создание условий,  обеспечивающих возможность гражданам систематически заниматься физической культурой и спортом в поселке Кедровый Красноярского края, формирование системы подготовки спортивного резерва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6394">
                <a:tc gridSpan="6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1. Развитие массовой физической культуры на территории поселка Кедровый Красноярского края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78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Единовременная пропускная способность спортивных сооружений поселка Кедровый Красноярского края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 поселка Кедровый Красноярского края, занимающихся физической культурой и спортом по месту учебы и работы, в общей численности населения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поселка Кедровый Красноярского края, проинформированных о мероприятиях в области физической культуры и спорта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спортом в общей численности данной категории населения поселка Кедровый Красноярского края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574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/>
                        </a:rPr>
                        <a:t>Задача 2. Развитие системы подготовки спортивного резерва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занимающихся в группах спортивного совершенствования и высшего спортивного мастерства, а также имеющих разряды и звания  по игровым видам спорта к общему числу занимающихся в учреждениях физкультурно-спортивной направленности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 gridSpan="6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2. Развитие системы подготовки спортивного резерва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8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занимающихся в организациях, осуществляющих спортивную подготовку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поселке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19275"/>
              </p:ext>
            </p:extLst>
          </p:nvPr>
        </p:nvGraphicFramePr>
        <p:xfrm>
          <a:off x="-2" y="1628800"/>
          <a:ext cx="9144002" cy="44644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2812"/>
                <a:gridCol w="668746"/>
                <a:gridCol w="965967"/>
                <a:gridCol w="965967"/>
                <a:gridCol w="1114577"/>
                <a:gridCol w="965933"/>
              </a:tblGrid>
              <a:tr h="475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19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191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 на территории 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поселка Кедровый Красноярского края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388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Противодействие  терроризму и экстремизму и защита жизни граждан, проживающих на территории  поселка Кедровый Красноярского края от террористических и экстремистских актов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856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воспитательной, пропагандистской  работы с населением, направленной на предупреждение терроризма и экстремизма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18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воспитательных, пропагандистских  мероприятий</a:t>
                      </a: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651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случаев проявления экстремизма и негативного отношения к лицам других национальностей</a:t>
                      </a:r>
                      <a:endParaRPr lang="ru-RU" sz="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7148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 на территории 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поселка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283386"/>
              </p:ext>
            </p:extLst>
          </p:nvPr>
        </p:nvGraphicFramePr>
        <p:xfrm>
          <a:off x="-2" y="1628800"/>
          <a:ext cx="9144002" cy="45989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2812"/>
                <a:gridCol w="668746"/>
                <a:gridCol w="965967"/>
                <a:gridCol w="965967"/>
                <a:gridCol w="1114577"/>
                <a:gridCol w="965933"/>
              </a:tblGrid>
              <a:tr h="475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муниципальной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19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191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комфортной городской  среды на территории муниципального образования поселок Кедровый Красноярского края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388">
                <a:tc gridSpan="6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наиболее благоприятных и комфортных условий жизнедеятельности населения.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благоустройства территории муниципального образования поселок Кедровый Красноярского края. Повышение качества и комфорта городской среды на территории муниципального образования поселок Кедровый Красноярского края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856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формирования единого облика муниципального образования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создания, содержания и развития объектов благоустройства на территории, включая объекты, находящиеся в частной собственности и прилегающие к ним территории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1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комплексно благоустроенных дворовых территорий</a:t>
                      </a:r>
                      <a:endParaRPr lang="ru-RU" sz="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651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благоустройства территории муниципального образования поселок Кедровый Красноярского края</a:t>
                      </a:r>
                      <a:endParaRPr lang="ru-RU" sz="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4041" y="26064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целевых показателях муниципальной программы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на территории муниципального образования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поселок Кедровый Красноярского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85725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учреждений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 рублях)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56134"/>
              </p:ext>
            </p:extLst>
          </p:nvPr>
        </p:nvGraphicFramePr>
        <p:xfrm>
          <a:off x="142875" y="2857500"/>
          <a:ext cx="8858315" cy="37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80"/>
                <a:gridCol w="1285884"/>
                <a:gridCol w="1285884"/>
                <a:gridCol w="1357322"/>
                <a:gridCol w="1357322"/>
                <a:gridCol w="1357323"/>
              </a:tblGrid>
              <a:tr h="55540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4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дошкольных образовательных учреждений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39 576,5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42 894,4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47 638,5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51 697,3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55 161,0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4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общеобразовательных учреждений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47 834,1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55 140,7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61 239,3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66 456,8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70 909,5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34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и искусства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48 228,3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55 670,3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62 087,0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67 376,8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71 891,0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4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физической культуры и спорта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37 943,7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43 783,8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48 626,3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52 769,2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56 304,8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286625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71750" y="1428750"/>
            <a:ext cx="4557713" cy="755650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Семьям, имеющим детей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33843"/>
              </p:ext>
            </p:extLst>
          </p:nvPr>
        </p:nvGraphicFramePr>
        <p:xfrm>
          <a:off x="214313" y="2357438"/>
          <a:ext cx="8572562" cy="268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465"/>
                <a:gridCol w="886816"/>
                <a:gridCol w="3029956"/>
                <a:gridCol w="1256325"/>
              </a:tblGrid>
              <a:tr h="883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поддержки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2025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1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платы,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взимаемой с родителей (законных представителей)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первого ребенка 20%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среднего размера платы, взимаемой с родителей за присмотр и уход за детьми, на второго ребенка 50%, на третьего ребенка и последующих детей – 70%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финансово-экономическом отделе администрации поселка Кедровый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38" y="1785938"/>
            <a:ext cx="5757862" cy="2214562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является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финансово-экономический отдел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администрации поселка Кедровый.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Основные задачи отдела: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. Составление проекта бюджета на очередной финансовый год и плановый период;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Организация исполнения бюджета;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Осуществление финансового контроля за исполнением бюджета.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55543"/>
              </p:ext>
            </p:extLst>
          </p:nvPr>
        </p:nvGraphicFramePr>
        <p:xfrm>
          <a:off x="428625" y="4000500"/>
          <a:ext cx="8286750" cy="2640013"/>
        </p:xfrm>
        <a:graphic>
          <a:graphicData uri="http://schemas.openxmlformats.org/drawingml/2006/table">
            <a:tbl>
              <a:tblPr/>
              <a:tblGrid>
                <a:gridCol w="4143375"/>
                <a:gridCol w="4143375"/>
              </a:tblGrid>
              <a:tr h="346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отдела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Улько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Ольга Михайловна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Гвардейская, д.4 «а»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(39133) 29-051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admkedr.econ@bk.ru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8-00 до 17-15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13-00 до 14-00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Выходные дни –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71688"/>
            <a:ext cx="2352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"/>
            <a:ext cx="1584176" cy="18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868362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pic>
        <p:nvPicPr>
          <p:cNvPr id="50179" name="Picture 4" descr="http://im3-tub-ru.yandex.net/i?id=211279402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71750"/>
            <a:ext cx="2500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3" descr="http://kraskedr.ru/kedr/upload/novosti/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72063"/>
            <a:ext cx="2571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http://im0-tub-ru.yandex.net/i?id=674384115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2643188"/>
            <a:ext cx="2643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0" descr="http://kraskedr.ru/kedr/upload/novosti/0_wh9QXqg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5143500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357313" y="4429125"/>
            <a:ext cx="2143125" cy="571500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Детская юношеская спортивная школа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143500" y="4500563"/>
            <a:ext cx="2071688" cy="500062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Молодежный центр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857250" y="1928813"/>
            <a:ext cx="1928813" cy="642937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дошкольное учреждение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286116" y="2000240"/>
            <a:ext cx="2286016" cy="642942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общеобразовательное </a:t>
            </a: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143625" y="1928813"/>
            <a:ext cx="2000250" cy="642937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Детская музыкальная школа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143108" y="1214422"/>
            <a:ext cx="6500858" cy="6126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</a:p>
        </p:txBody>
      </p:sp>
      <p:pic>
        <p:nvPicPr>
          <p:cNvPr id="50193" name="Рисунок 16" descr="altAsnxjN_01iL5kp9GVq1261w9XBCDyg8n_fXA6UNkqiuj.jpg"/>
          <p:cNvPicPr>
            <a:picLocks noChangeAspect="1"/>
          </p:cNvPicPr>
          <p:nvPr/>
        </p:nvPicPr>
        <p:blipFill>
          <a:blip r:embed="rId6" cstate="print"/>
          <a:srcRect l="17188" r="26563"/>
          <a:stretch>
            <a:fillRect/>
          </a:stretch>
        </p:blipFill>
        <p:spPr bwMode="auto">
          <a:xfrm>
            <a:off x="2857500" y="2786063"/>
            <a:ext cx="32146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иложение № 2 - ГЕРБ п. Кедровый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863" y="188640"/>
            <a:ext cx="1141606" cy="1332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258050" cy="11430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000100" y="3214686"/>
            <a:ext cx="7286676" cy="500066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0C8EE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питания в общеобразовательных учреждениях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285852" y="3857628"/>
            <a:ext cx="7286676" cy="500066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Обеспечение льготным питанием обучающихся из малообеспеченных семей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28794" y="1571612"/>
            <a:ext cx="6786610" cy="500066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14348" y="2500306"/>
            <a:ext cx="6858048" cy="500066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CC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муниципальных учреждений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643042" y="4500570"/>
            <a:ext cx="7143800" cy="571504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FE4CA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Организация оздоровительной кампании детей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428728" y="5214950"/>
            <a:ext cx="6929486" cy="571504"/>
          </a:xfrm>
          <a:prstGeom prst="flowChartAlternateProcess">
            <a:avLst/>
          </a:prstGeom>
          <a:solidFill>
            <a:srgbClr val="FF505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 в возрасте от 14 до 18 лет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00100" y="5929330"/>
            <a:ext cx="6929486" cy="571504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с различными категориями молодежи</a:t>
            </a:r>
          </a:p>
        </p:txBody>
      </p:sp>
      <p:pic>
        <p:nvPicPr>
          <p:cNvPr id="15" name="Рисунок 14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0586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872412" cy="857250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14375" y="2071688"/>
            <a:ext cx="8286750" cy="928687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средств бюджета муниципального образования на общее образование 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4375" y="4429125"/>
            <a:ext cx="8286750" cy="85725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средств бюджета муниципального образования  на дошкольное образование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2025-2027 годах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05430"/>
              </p:ext>
            </p:extLst>
          </p:nvPr>
        </p:nvGraphicFramePr>
        <p:xfrm>
          <a:off x="1928813" y="5500688"/>
          <a:ext cx="5715040" cy="11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</a:tblGrid>
              <a:tr h="51608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46 275,0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46 275,0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46 275,0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3111"/>
              </p:ext>
            </p:extLst>
          </p:nvPr>
        </p:nvGraphicFramePr>
        <p:xfrm>
          <a:off x="1928813" y="3214688"/>
          <a:ext cx="5715040" cy="98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</a:tblGrid>
              <a:tr h="41041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2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70 613,9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69 965,3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69 860,9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52793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в 2024 году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214554"/>
            <a:ext cx="3429024" cy="34290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4572000" y="1428736"/>
            <a:ext cx="1643074" cy="157163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образование30,8 %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72264" y="1857364"/>
            <a:ext cx="1714512" cy="1643074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53,2 %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72000" y="4714884"/>
            <a:ext cx="1714512" cy="157163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10,9 %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43702" y="3714752"/>
            <a:ext cx="1785950" cy="1643074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5,1 %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0353977">
            <a:off x="3500438" y="2571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85660">
            <a:off x="3571875" y="4643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1092182">
            <a:off x="4357688" y="3429000"/>
            <a:ext cx="176371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78765">
            <a:off x="4357688" y="3929063"/>
            <a:ext cx="17859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52793" cy="1240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культуру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928938" y="1571625"/>
            <a:ext cx="5929312" cy="571500"/>
          </a:xfrm>
          <a:prstGeom prst="flowChartProcess">
            <a:avLst/>
          </a:prstGeom>
          <a:solidFill>
            <a:srgbClr val="E4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культуры осуществляет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4276" name="Picture 6" descr="http://im2-tub-ru.yandex.net/i?id=6779941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321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00034" y="2000240"/>
            <a:ext cx="2357454" cy="428628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Дом культуры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0438" y="2643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00438" y="3286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00438" y="39290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643438" y="2643182"/>
            <a:ext cx="4214842" cy="571504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клубных формирований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643438" y="3357562"/>
            <a:ext cx="4214842" cy="571504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библиотека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43438" y="4071942"/>
            <a:ext cx="4214842" cy="571504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Показ кинофильмов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14313" y="4786313"/>
            <a:ext cx="8715375" cy="78581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средств бюджета муниципального образования  на культуру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7044"/>
              </p:ext>
            </p:extLst>
          </p:nvPr>
        </p:nvGraphicFramePr>
        <p:xfrm>
          <a:off x="1500188" y="5842000"/>
          <a:ext cx="5715040" cy="945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</a:tblGrid>
              <a:tr h="35719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12 740,4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12 440,6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12 439,7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863" y="188640"/>
            <a:ext cx="1152793" cy="1382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50" y="285750"/>
            <a:ext cx="72580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 на культуру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899592" y="3717032"/>
            <a:ext cx="7286676" cy="642942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0C8EE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поселковых праздников, фестивалей, конкурсов, выставок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59632" y="4653136"/>
            <a:ext cx="7286676" cy="642942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Участие творческих коллективов Дома культуры в региональных и краевых конкурсах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59632" y="1628800"/>
            <a:ext cx="7143768" cy="785818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культуры: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83568" y="2636912"/>
            <a:ext cx="6858048" cy="78581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CC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муниципальных учреждений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91680" y="5589240"/>
            <a:ext cx="6929486" cy="642942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FE4CA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</a:t>
            </a:r>
          </a:p>
        </p:txBody>
      </p:sp>
      <p:pic>
        <p:nvPicPr>
          <p:cNvPr id="9" name="Рисунок 8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05887" cy="1240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культуру и спорт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928794" y="1428736"/>
            <a:ext cx="6929486" cy="71438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спорта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4313" y="4857750"/>
            <a:ext cx="8715375" cy="71437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средств бюджета муниципального образования  в области физической культуры и спорта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98424"/>
              </p:ext>
            </p:extLst>
          </p:nvPr>
        </p:nvGraphicFramePr>
        <p:xfrm>
          <a:off x="1524000" y="5715000"/>
          <a:ext cx="5715040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</a:tblGrid>
              <a:tr h="36671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4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31 736,3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27 695,9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27 695,9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Блок-схема: альтернативный процесс 13"/>
          <p:cNvSpPr/>
          <p:nvPr/>
        </p:nvSpPr>
        <p:spPr>
          <a:xfrm>
            <a:off x="4714876" y="2285992"/>
            <a:ext cx="4214842" cy="500066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физкультурно-оздоровительных и спортивных массовых мероприятий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14876" y="2928934"/>
            <a:ext cx="4214842" cy="500066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Предоставление спортивных сооружений в пользование гражданам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714876" y="3571876"/>
            <a:ext cx="4214842" cy="1214446"/>
          </a:xfrm>
          <a:prstGeom prst="flowChartAlternateProcess">
            <a:avLst/>
          </a:prstGeom>
          <a:gradFill flip="none" rotWithShape="1">
            <a:gsLst>
              <a:gs pos="0">
                <a:srgbClr val="E498E0">
                  <a:tint val="66000"/>
                  <a:satMod val="160000"/>
                </a:srgbClr>
              </a:gs>
              <a:gs pos="50000">
                <a:srgbClr val="E498E0">
                  <a:tint val="44500"/>
                  <a:satMod val="160000"/>
                </a:srgbClr>
              </a:gs>
              <a:gs pos="100000">
                <a:srgbClr val="E498E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96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Деятельность по удовлетворению потребности граждан в поддержании и укреплении здоровья, а также проведении физкультурно-оздоровительного и спортивного досуга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714750" y="2286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714750" y="29289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14750" y="39290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56" name="Picture 13" descr="http://kraskedr.ru/kedr/upload/novosti/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28875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863" y="188640"/>
            <a:ext cx="1080785" cy="1240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национальную экономику в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3214678" y="1357298"/>
            <a:ext cx="2500330" cy="2357454"/>
          </a:xfrm>
          <a:prstGeom prst="ellipse">
            <a:avLst/>
          </a:prstGeom>
          <a:gradFill flip="none" rotWithShape="1">
            <a:gsLst>
              <a:gs pos="0">
                <a:srgbClr val="DB31B7">
                  <a:tint val="66000"/>
                  <a:satMod val="160000"/>
                </a:srgbClr>
              </a:gs>
              <a:gs pos="50000">
                <a:srgbClr val="DB31B7">
                  <a:tint val="44500"/>
                  <a:satMod val="160000"/>
                </a:srgbClr>
              </a:gs>
              <a:gs pos="100000">
                <a:srgbClr val="DB31B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498E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пользования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значения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92,7%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2857496"/>
            <a:ext cx="2571768" cy="2500330"/>
          </a:xfrm>
          <a:prstGeom prst="ellipse">
            <a:avLst/>
          </a:prstGeom>
          <a:gradFill flip="none" rotWithShape="1">
            <a:gsLst>
              <a:gs pos="0">
                <a:srgbClr val="2EDE43">
                  <a:tint val="66000"/>
                  <a:satMod val="160000"/>
                </a:srgbClr>
              </a:gs>
              <a:gs pos="50000">
                <a:srgbClr val="2EDE43">
                  <a:tint val="44500"/>
                  <a:satMod val="160000"/>
                </a:srgbClr>
              </a:gs>
              <a:gs pos="100000">
                <a:srgbClr val="2EDE4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отлову,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учету, содержанию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безнадзорных домашних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</a:p>
        </p:txBody>
      </p:sp>
      <p:sp>
        <p:nvSpPr>
          <p:cNvPr id="6" name="Овал 5"/>
          <p:cNvSpPr/>
          <p:nvPr/>
        </p:nvSpPr>
        <p:spPr>
          <a:xfrm>
            <a:off x="6072198" y="2786058"/>
            <a:ext cx="2748274" cy="24288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поддержку некоммерческих организаций, субъектов малого и среднего предпринимательства</a:t>
            </a:r>
          </a:p>
        </p:txBody>
      </p:sp>
      <p:sp>
        <p:nvSpPr>
          <p:cNvPr id="7" name="Стрелка вверх 6"/>
          <p:cNvSpPr/>
          <p:nvPr/>
        </p:nvSpPr>
        <p:spPr>
          <a:xfrm rot="19098064">
            <a:off x="3406775" y="4108450"/>
            <a:ext cx="485775" cy="979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357688" y="3929063"/>
            <a:ext cx="484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634071">
            <a:off x="5343525" y="4103688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5143512"/>
            <a:ext cx="3643338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pic>
        <p:nvPicPr>
          <p:cNvPr id="11" name="Рисунок 10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5279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национальную экономику в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401050" cy="1143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Доля протяженности автомобильных дорог общего пользования местного</a:t>
            </a:r>
          </a:p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значения, отвечающих нормативным требованиям, в общей протяженности автомобильных дорог общего пользования местного значения</a:t>
            </a:r>
          </a:p>
        </p:txBody>
      </p:sp>
      <p:graphicFrame>
        <p:nvGraphicFramePr>
          <p:cNvPr id="5837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651540"/>
              </p:ext>
            </p:extLst>
          </p:nvPr>
        </p:nvGraphicFramePr>
        <p:xfrm>
          <a:off x="1476375" y="2944813"/>
          <a:ext cx="6302375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2" name="Лист" r:id="rId3" imgW="6953440" imgH="3533584" progId="Excel.Sheet.8">
                  <p:embed/>
                </p:oleObj>
              </mc:Choice>
              <mc:Fallback>
                <p:oleObj name="Лист" r:id="rId3" imgW="6953440" imgH="3533584" progId="Excel.Sheet.8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44813"/>
                        <a:ext cx="6302375" cy="320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Приложение № 2 - ГЕРБ п. Кедровый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863" y="188640"/>
            <a:ext cx="1152793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643050"/>
            <a:ext cx="5357850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основных направления в расходовании средств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3571876"/>
            <a:ext cx="2714644" cy="2643206"/>
          </a:xfrm>
          <a:prstGeom prst="ellipse">
            <a:avLst/>
          </a:prstGeom>
          <a:gradFill flip="none" rotWithShape="1">
            <a:gsLst>
              <a:gs pos="0">
                <a:srgbClr val="DE7CC9">
                  <a:tint val="66000"/>
                  <a:satMod val="160000"/>
                </a:srgbClr>
              </a:gs>
              <a:gs pos="50000">
                <a:srgbClr val="DE7CC9">
                  <a:tint val="44500"/>
                  <a:satMod val="160000"/>
                </a:srgbClr>
              </a:gs>
              <a:gs pos="100000">
                <a:srgbClr val="DE7CC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E7CC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временных мер поддержки населения в целях обеспечения доступности коммунальных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358,2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5" name="Овал 4"/>
          <p:cNvSpPr/>
          <p:nvPr/>
        </p:nvSpPr>
        <p:spPr>
          <a:xfrm>
            <a:off x="3214678" y="3500438"/>
            <a:ext cx="2714644" cy="271464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Уличное освещение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722,0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</a:p>
        </p:txBody>
      </p:sp>
      <p:sp>
        <p:nvSpPr>
          <p:cNvPr id="6" name="Овал 5"/>
          <p:cNvSpPr/>
          <p:nvPr/>
        </p:nvSpPr>
        <p:spPr>
          <a:xfrm>
            <a:off x="6000760" y="3571876"/>
            <a:ext cx="2786082" cy="2643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жизнедеятельности территории поселка Кедровый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978,9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7" name="Стрелка вниз 6"/>
          <p:cNvSpPr/>
          <p:nvPr/>
        </p:nvSpPr>
        <p:spPr>
          <a:xfrm rot="486980">
            <a:off x="1785938" y="257175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8" y="257175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003400">
            <a:off x="6858000" y="257175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15279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857375"/>
            <a:ext cx="8429625" cy="9286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Форма образования и расходования денежных средств, предназначенных для финансового обеспечения задач  и функций местного самоуправления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Содержимое 11"/>
          <p:cNvSpPr>
            <a:spLocks noGrp="1"/>
          </p:cNvSpPr>
          <p:nvPr>
            <p:ph sz="half" idx="2"/>
          </p:nvPr>
        </p:nvSpPr>
        <p:spPr>
          <a:xfrm>
            <a:off x="214313" y="5572125"/>
            <a:ext cx="8472487" cy="5540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400" smtClean="0"/>
              <a:t> 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каждой цифрой – организация предоставления бесплатного образования , организация отдыха детей в каникулярное время, создание условий для обеспечения населения услугами организаций культуры и спорта, социальные выплаты гражданам, и еще многое другое…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000375"/>
            <a:ext cx="1238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786063"/>
            <a:ext cx="12477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63"/>
            <a:ext cx="12858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2857500"/>
            <a:ext cx="164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143375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4214813"/>
            <a:ext cx="14001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88" y="4286250"/>
            <a:ext cx="14287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4357688"/>
            <a:ext cx="1285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риложение № 2 - ГЕРБ п. Кедровый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544" y="188640"/>
            <a:ext cx="1233809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00563"/>
            <a:ext cx="4038600" cy="16256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–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4001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3443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643188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Приложение № 2 - ГЕРБ п. Кедровый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863" y="188640"/>
            <a:ext cx="108078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357563" y="1600200"/>
            <a:ext cx="5329237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краевого бюджета в бюджет поселка Кедровый перечисляются межбюджетные трансферты в форме:</a:t>
            </a: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Дотаций –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 algn="just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Субсидий –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Субвенций –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выполнение переданных государственных полномочий Российской Федерации и Красноярского края</a:t>
            </a:r>
          </a:p>
          <a:p>
            <a:pPr algn="just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71688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ложение № 2 - ГЕРБ п. Кедровый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863" y="188640"/>
            <a:ext cx="108078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601699"/>
              </p:ext>
            </p:extLst>
          </p:nvPr>
        </p:nvGraphicFramePr>
        <p:xfrm>
          <a:off x="0" y="1738313"/>
          <a:ext cx="42545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8" name="Лист" r:id="rId3" imgW="4914900" imgH="3876484" progId="Excel.Sheet.8">
                  <p:embed/>
                </p:oleObj>
              </mc:Choice>
              <mc:Fallback>
                <p:oleObj name="Лист" r:id="rId3" imgW="4914900" imgH="3876484" progId="Excel.Sheet.8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4254500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928688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Поступления субсидий и иных межбюджетных трансфертов  на трехлетний период планируется  не в полном объеме. Объем поступлений будет уточняться в течении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после распределения Министерством финансов Красноярского края межбюджетных трансфертов между муниципальными образованиями края.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63430"/>
              </p:ext>
            </p:extLst>
          </p:nvPr>
        </p:nvGraphicFramePr>
        <p:xfrm>
          <a:off x="4355976" y="1714500"/>
          <a:ext cx="4788025" cy="286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20080"/>
                <a:gridCol w="792088"/>
                <a:gridCol w="864096"/>
                <a:gridCol w="792088"/>
                <a:gridCol w="755577"/>
              </a:tblGrid>
              <a:tr h="826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2023 год (факт)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2024 год (факт)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2025 год (план)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2026 год (план)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2027 год (план)</a:t>
                      </a:r>
                    </a:p>
                  </a:txBody>
                  <a:tcPr marL="9525" marR="9525" marT="9525" marB="0" anchor="ctr"/>
                </a:tc>
              </a:tr>
              <a:tr h="479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117 240,90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127 982,90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141 948,90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119 918,50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119 918,50</a:t>
                      </a:r>
                    </a:p>
                  </a:txBody>
                  <a:tcPr marL="9525" marR="9525" marT="9525" marB="0" anchor="ctr"/>
                </a:tc>
              </a:tr>
              <a:tr h="4107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21 107,90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23 967,10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13 784,90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12 212,20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7 986,90</a:t>
                      </a:r>
                    </a:p>
                  </a:txBody>
                  <a:tcPr marL="9525" marR="9525" marT="9525" marB="0" anchor="ctr"/>
                </a:tc>
              </a:tr>
              <a:tr h="49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81 155,00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90 160,80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84 141,00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80 728,70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80 674,80</a:t>
                      </a:r>
                    </a:p>
                  </a:txBody>
                  <a:tcPr marL="9525" marR="9525" marT="9525" marB="0" anchor="ctr"/>
                </a:tc>
              </a:tr>
              <a:tr h="6539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Иные МБТ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3 787,10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11 381,00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12 514,50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6 117,00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6 124,00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Рисунок 6" descr="Приложение № 2 - ГЕРБ п. Кедровый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863" y="188640"/>
            <a:ext cx="1008777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89311"/>
              </p:ext>
            </p:extLst>
          </p:nvPr>
        </p:nvGraphicFramePr>
        <p:xfrm>
          <a:off x="467545" y="2636908"/>
          <a:ext cx="8424935" cy="3478777"/>
        </p:xfrm>
        <a:graphic>
          <a:graphicData uri="http://schemas.openxmlformats.org/drawingml/2006/table">
            <a:tbl>
              <a:tblPr/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12066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квартал,</a:t>
                      </a:r>
                      <a:b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квартал,</a:t>
                      </a:r>
                      <a:b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квартал,</a:t>
                      </a:r>
                      <a:b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квартал,</a:t>
                      </a:r>
                      <a:b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2FF"/>
                    </a:solidFill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1844825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- обязательства, возникающие из муниципальных заимствований, гарантий по обязательствам третьих лиц, другие обязательства в соответствие с видами долговых обязательств, установленными Бюджетным Кодексом РФ, принятые на себя муниципальным образованием.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296144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844825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В соответствии с решением о бюджете на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2025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год и плановый период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2026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–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2027 </a:t>
            </a:r>
            <a:r>
              <a:rPr lang="ru-RU" sz="3200" b="1" dirty="0" smtClean="0">
                <a:solidFill>
                  <a:srgbClr val="333333"/>
                </a:solidFill>
                <a:latin typeface="Noto Sans"/>
              </a:rPr>
              <a:t>годов бюджетные инвестиции и капитальные вложения не предусмотрены</a:t>
            </a:r>
            <a:endParaRPr lang="ru-RU" sz="3200" dirty="0" smtClean="0">
              <a:latin typeface="Arial" pitchFamily="34" charset="0"/>
            </a:endParaRPr>
          </a:p>
          <a:p>
            <a:pPr lvl="0" algn="just" eaLnBrk="0" hangingPunct="0"/>
            <a:r>
              <a:rPr lang="ru-RU" sz="3600" dirty="0" smtClean="0">
                <a:solidFill>
                  <a:srgbClr val="333333"/>
                </a:solidFill>
                <a:latin typeface="Noto Sans"/>
              </a:rPr>
              <a:t> </a:t>
            </a:r>
            <a:endParaRPr lang="ru-RU" sz="3600" dirty="0" smtClean="0"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333333"/>
                </a:solidFill>
                <a:latin typeface="Noto Sans"/>
              </a:rPr>
              <a:t> </a:t>
            </a:r>
            <a:endParaRPr lang="ru-RU" dirty="0"/>
          </a:p>
        </p:txBody>
      </p:sp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63" y="188640"/>
            <a:ext cx="108078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5500688"/>
            <a:ext cx="7286625" cy="785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 это его сбалансированность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929313"/>
            <a:ext cx="4038600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428750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500438"/>
            <a:ext cx="3000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429000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4429125"/>
            <a:ext cx="7143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риложение № 2 - ГЕРБ п. Кедровый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495" y="188640"/>
            <a:ext cx="1224136" cy="1556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929313"/>
            <a:ext cx="4038600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9001156" cy="4900634"/>
          </a:xfrm>
        </p:spPr>
        <p:txBody>
          <a:bodyPr/>
          <a:lstStyle/>
          <a:p>
            <a:pPr marL="0" lvl="0" indent="53975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 бюджета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превышение расходов бюджета над его доходами;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 бюджета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превышение доходов бюджета над его расходами;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процесс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сводная бюджетная роспись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бюджетная роспись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целях исполнения бюджета по расходам (источникам финансирования дефицита бюджета);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кредит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расходные обязательства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обязательства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году;</a:t>
            </a:r>
            <a:endParaRPr lang="ru-RU" sz="1200" dirty="0" smtClean="0">
              <a:latin typeface="Arial" pitchFamily="34" charset="0"/>
            </a:endParaRPr>
          </a:p>
        </p:txBody>
      </p:sp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1224136" cy="14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929313"/>
            <a:ext cx="4038600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9001156" cy="4900634"/>
          </a:xfrm>
        </p:spPr>
        <p:txBody>
          <a:bodyPr/>
          <a:lstStyle/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публичные обязательства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 (расчета, индексации);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денежные обязательства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обязанность получателя бюджетных средств уплатить бюджету, физическому лицу и юридическому лицу за счет средств бюджета определенные денежные средства в соответствии с выполненными условиями гражданско-правовой сделки, заключенной в рамках его бюджетных полномочий, или в соответствии с положениями закона, иного правового акта, условиями договора или соглашения;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отношения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дотации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полномочия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установленные настоящим Кодексом и принятыми в соответствии с ним правовыми актами, регулирующими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 eaLnBrk="0" hangingPunct="0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инвестиции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Система «Электронный бюджет»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предназначена для обеспечения прозрачности, открытости и подотчётности деятельности государственных органов и органов управления государственными внебюджетными фондами, органов местного самоуправления, государственных и муниципальных учреждений, а также для повышения качества их финансового менеджмента за счёт формирования единого информационного пространства и применения информационных и телекоммуникационных технологий в сфере управления государственными и муниципальными (общественными) финансами;</a:t>
            </a:r>
          </a:p>
          <a:p>
            <a:pPr marL="0" lvl="0" indent="539750">
              <a:spcBef>
                <a:spcPct val="0"/>
              </a:spcBef>
              <a:buNone/>
            </a:pPr>
            <a:endParaRPr lang="ru-RU" sz="800" b="1" dirty="0"/>
          </a:p>
        </p:txBody>
      </p:sp>
      <p:pic>
        <p:nvPicPr>
          <p:cNvPr id="6" name="Рисунок 5" descr="Приложение № 2 - ГЕРБ п. Кедров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1080120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214563"/>
            <a:ext cx="5545138" cy="37353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Проект бюджета поселка Кедровый составляется на три года – очередной финансовый год и плановый период     </a:t>
            </a:r>
          </a:p>
          <a:p>
            <a:pPr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Очередной финансовый год  - год на который составляется проект бюджета</a:t>
            </a:r>
          </a:p>
          <a:p>
            <a:pPr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Плановый период – два финансовых года, следующих за очередным финансовым годом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785938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18898</TotalTime>
  <Words>5233</Words>
  <Application>Microsoft Office PowerPoint</Application>
  <PresentationFormat>Экран (4:3)</PresentationFormat>
  <Paragraphs>1181</Paragraphs>
  <Slides>54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Тема Office</vt:lpstr>
      <vt:lpstr>Лист</vt:lpstr>
      <vt:lpstr>Worksheet</vt:lpstr>
      <vt:lpstr>Лист Microsoft Excel 97-2003</vt:lpstr>
      <vt:lpstr>                                                                                                                                      /https://kedrovyj-r04.gosweb.gosuslugi.ru/ </vt:lpstr>
      <vt:lpstr>«Бюджет для граждан» познакомит вас с основными положениями проекта бюджета поселка Кедровый Красноярского края на 2025 год и плановый период 2026 и 2027 годов.</vt:lpstr>
      <vt:lpstr>Презентация PowerPoint</vt:lpstr>
      <vt:lpstr>О финансово-экономическом отделе администрации поселка Кедровый</vt:lpstr>
      <vt:lpstr>Что такое бюджет?</vt:lpstr>
      <vt:lpstr>Основные понятия </vt:lpstr>
      <vt:lpstr>Основные понятия </vt:lpstr>
      <vt:lpstr>Основные понятия </vt:lpstr>
      <vt:lpstr>Основы составления проекта бюджета</vt:lpstr>
      <vt:lpstr>Презентация PowerPoint</vt:lpstr>
      <vt:lpstr>Бюджетный процесс</vt:lpstr>
      <vt:lpstr>П</vt:lpstr>
      <vt:lpstr>Публичные слушания</vt:lpstr>
      <vt:lpstr>Показатели социально- экономического развития на 2025 год</vt:lpstr>
      <vt:lpstr>            Основные характеристики бюджета,  тыс. руб.</vt:lpstr>
      <vt:lpstr>Доходы бюджета</vt:lpstr>
      <vt:lpstr>Динамика поступления доходов</vt:lpstr>
      <vt:lpstr>Структура доходов бюджета на 2025 год</vt:lpstr>
      <vt:lpstr>Презентация PowerPoint</vt:lpstr>
      <vt:lpstr>Структура налоговых доходов бюджета</vt:lpstr>
      <vt:lpstr>Презентация PowerPoint</vt:lpstr>
      <vt:lpstr>Структура неналоговых доходов бюджета</vt:lpstr>
      <vt:lpstr>Презентация PowerPoint</vt:lpstr>
      <vt:lpstr>Презентация PowerPoint</vt:lpstr>
      <vt:lpstr>Расходы бюджета</vt:lpstr>
      <vt:lpstr>Презентация PowerPoint</vt:lpstr>
      <vt:lpstr>Расходы бюджета</vt:lpstr>
      <vt:lpstr>Презентация PowerPoint</vt:lpstr>
      <vt:lpstr>Структура расходов бюджета на 2025 год</vt:lpstr>
      <vt:lpstr>          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</vt:lpstr>
      <vt:lpstr>Меры социальной поддержки</vt:lpstr>
      <vt:lpstr>Расходы на образование</vt:lpstr>
      <vt:lpstr>Расходы на образование</vt:lpstr>
      <vt:lpstr>Расходы на образование</vt:lpstr>
      <vt:lpstr>Структура расходов на образование в 2024 году</vt:lpstr>
      <vt:lpstr>Расходы на культуру</vt:lpstr>
      <vt:lpstr>Презентация PowerPoint</vt:lpstr>
      <vt:lpstr>Расходы на физическую  культуру и спорт</vt:lpstr>
      <vt:lpstr>Расходы на национальную экономику в 2025 году</vt:lpstr>
      <vt:lpstr>Расходы на национальную экономику в 2025 году</vt:lpstr>
      <vt:lpstr>Расходы на жилищно- коммунальное хозяйство</vt:lpstr>
      <vt:lpstr>Межбюджетные отношения</vt:lpstr>
      <vt:lpstr>Межбюджетные трансферты</vt:lpstr>
      <vt:lpstr>Межбюджетные трансферты</vt:lpstr>
      <vt:lpstr>Муниципальный долг</vt:lpstr>
      <vt:lpstr>Бюджетные инвестиции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поселка Кедровый Красноярского края                                                    htt</dc:title>
  <dc:creator>Доходы</dc:creator>
  <cp:lastModifiedBy>Finance</cp:lastModifiedBy>
  <cp:revision>1097</cp:revision>
  <cp:lastPrinted>2025-02-20T05:06:13Z</cp:lastPrinted>
  <dcterms:modified xsi:type="dcterms:W3CDTF">2025-03-13T05:25:58Z</dcterms:modified>
</cp:coreProperties>
</file>