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4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5.xml" ContentType="application/vnd.openxmlformats-officedocument.drawingml.chart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84" r:id="rId3"/>
    <p:sldId id="257" r:id="rId4"/>
    <p:sldId id="260" r:id="rId5"/>
    <p:sldId id="274" r:id="rId6"/>
    <p:sldId id="26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7" r:id="rId16"/>
    <p:sldId id="288" r:id="rId17"/>
    <p:sldId id="261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60"/>
  </p:normalViewPr>
  <p:slideViewPr>
    <p:cSldViewPr>
      <p:cViewPr varScale="1">
        <p:scale>
          <a:sx n="87" d="100"/>
          <a:sy n="87" d="100"/>
        </p:scale>
        <p:origin x="1583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5543346229628985E-3"/>
          <c:w val="0.72568846517053665"/>
          <c:h val="0.981531442917497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71C7-4085-8AA1-9CFA1E24F2AB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71C7-4085-8AA1-9CFA1E24F2AB}"/>
              </c:ext>
            </c:extLst>
          </c:dPt>
          <c:dPt>
            <c:idx val="2"/>
            <c:bubble3D val="0"/>
            <c:explosion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71C7-4085-8AA1-9CFA1E24F2A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22 424</a:t>
                    </a:r>
                  </a:p>
                  <a:p>
                    <a:r>
                      <a:rPr lang="en-US" dirty="0" smtClean="0"/>
                      <a:t>(7,9%)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1C7-4085-8AA1-9CFA1E24F2AB}"/>
                </c:ext>
              </c:extLst>
            </c:dLbl>
            <c:dLbl>
              <c:idx val="1"/>
              <c:layout>
                <c:manualLayout>
                  <c:x val="6.972921030454611E-2"/>
                  <c:y val="-0.2564032606082180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8 611</a:t>
                    </a:r>
                  </a:p>
                  <a:p>
                    <a:r>
                      <a:rPr lang="en-US" dirty="0" smtClean="0"/>
                      <a:t>(3,0%)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1C7-4085-8AA1-9CFA1E24F2AB}"/>
                </c:ext>
              </c:extLst>
            </c:dLbl>
            <c:dLbl>
              <c:idx val="2"/>
              <c:layout>
                <c:manualLayout>
                  <c:x val="-9.4611015442728541E-2"/>
                  <c:y val="0.15340932155492495"/>
                </c:manualLayout>
              </c:layout>
              <c:tx>
                <c:rich>
                  <a:bodyPr/>
                  <a:lstStyle/>
                  <a:p>
                    <a:pPr>
                      <a:defRPr sz="1000" i="1">
                        <a:latin typeface="+mj-lt"/>
                      </a:defRPr>
                    </a:pPr>
                    <a:r>
                      <a:rPr lang="en-US" dirty="0" smtClean="0"/>
                      <a:t>252 885</a:t>
                    </a:r>
                  </a:p>
                  <a:p>
                    <a:pPr>
                      <a:defRPr sz="1000" i="1">
                        <a:latin typeface="+mj-lt"/>
                      </a:defRPr>
                    </a:pPr>
                    <a:r>
                      <a:rPr lang="en-US" dirty="0" smtClean="0"/>
                      <a:t> (89,1%)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1C7-4085-8AA1-9CFA1E24F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22424</c:v>
                </c:pt>
                <c:pt idx="1">
                  <c:v>8611</c:v>
                </c:pt>
                <c:pt idx="2">
                  <c:v>252885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C7-4085-8AA1-9CFA1E24F2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4993924286190428"/>
          <c:y val="9.9678919708849775E-2"/>
          <c:w val="0.25006075713809578"/>
          <c:h val="0.75602815951437485"/>
        </c:manualLayout>
      </c:layout>
      <c:overlay val="0"/>
      <c:txPr>
        <a:bodyPr/>
        <a:lstStyle/>
        <a:p>
          <a:pPr>
            <a:defRPr sz="1400" b="1" i="1">
              <a:latin typeface="+mj-lt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477353418471072E-2"/>
          <c:y val="0.13715708542672214"/>
          <c:w val="0.92652264658152894"/>
          <c:h val="0.421072555724261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4118758884340487E-2"/>
                  <c:y val="-1.6330490027856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940-4D6E-9187-69B2C6714027}"/>
                </c:ext>
              </c:extLst>
            </c:dLbl>
            <c:dLbl>
              <c:idx val="1"/>
              <c:layout>
                <c:manualLayout>
                  <c:x val="1.0551890245813144E-2"/>
                  <c:y val="-2.93948820501425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940-4D6E-9187-69B2C6714027}"/>
                </c:ext>
              </c:extLst>
            </c:dLbl>
            <c:dLbl>
              <c:idx val="2"/>
              <c:layout>
                <c:manualLayout>
                  <c:x val="1.35668686385273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940-4D6E-9187-69B2C67140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0310 Защита населения и территории от чрезвычайных ситуаций природного и техногенного характера, пожарная безопасность</c:v>
                </c:pt>
                <c:pt idx="1">
                  <c:v>0314 Другие вопросы в области национальной безопасности и правоохранительной деятельности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7646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40-4D6E-9187-69B2C671402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9596469338164706E-2"/>
                  <c:y val="-1.6330490027856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940-4D6E-9187-69B2C6714027}"/>
                </c:ext>
              </c:extLst>
            </c:dLbl>
            <c:dLbl>
              <c:idx val="1"/>
              <c:layout>
                <c:manualLayout>
                  <c:x val="2.4118877579604167E-2"/>
                  <c:y val="-2.93948820501425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940-4D6E-9187-69B2C6714027}"/>
                </c:ext>
              </c:extLst>
            </c:dLbl>
            <c:dLbl>
              <c:idx val="2"/>
              <c:layout>
                <c:manualLayout>
                  <c:x val="1.5074298487252599E-2"/>
                  <c:y val="-1.6330490027856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940-4D6E-9187-69B2C67140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0310 Защита населения и территории от чрезвычайных ситуаций природного и техногенного характера, пожарная безопасность</c:v>
                </c:pt>
                <c:pt idx="1">
                  <c:v>0314 Другие вопросы в области национальной безопасности и правоохранительной деятельности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7613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940-4D6E-9187-69B2C67140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45792256"/>
        <c:axId val="45798144"/>
        <c:axId val="0"/>
      </c:bar3DChart>
      <c:catAx>
        <c:axId val="45792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i="1">
                <a:latin typeface="+mj-lt"/>
              </a:defRPr>
            </a:pPr>
            <a:endParaRPr lang="ru-RU"/>
          </a:p>
        </c:txPr>
        <c:crossAx val="45798144"/>
        <c:crosses val="autoZero"/>
        <c:auto val="1"/>
        <c:lblAlgn val="ctr"/>
        <c:lblOffset val="100"/>
        <c:noMultiLvlLbl val="0"/>
      </c:catAx>
      <c:valAx>
        <c:axId val="4579814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 i="1">
                <a:latin typeface="+mj-lt"/>
              </a:defRPr>
            </a:pPr>
            <a:endParaRPr lang="ru-RU"/>
          </a:p>
        </c:txPr>
        <c:crossAx val="45792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4455041557585718"/>
          <c:y val="0.78007844807367077"/>
          <c:w val="0.77857066213915449"/>
          <c:h val="8.2745435692330477E-2"/>
        </c:manualLayout>
      </c:layout>
      <c:overlay val="0"/>
      <c:txPr>
        <a:bodyPr/>
        <a:lstStyle/>
        <a:p>
          <a:pPr>
            <a:defRPr sz="1600"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322232952274057E-2"/>
          <c:y val="4.2440127715970777E-2"/>
          <c:w val="0.9716777670477259"/>
          <c:h val="0.561514769963831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1103899186889964E-2"/>
                  <c:y val="-4.5725372077999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2A9-4388-A999-88674AB93F90}"/>
                </c:ext>
              </c:extLst>
            </c:dLbl>
            <c:dLbl>
              <c:idx val="1"/>
              <c:layout>
                <c:manualLayout>
                  <c:x val="7.5370305483626228E-3"/>
                  <c:y val="9.7982940167141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2A9-4388-A999-88674AB93F90}"/>
                </c:ext>
              </c:extLst>
            </c:dLbl>
            <c:dLbl>
              <c:idx val="2"/>
              <c:layout>
                <c:manualLayout>
                  <c:x val="1.35668686385273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2A9-4388-A999-88674AB93F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0401 Общеэкономические вопросы</c:v>
                </c:pt>
                <c:pt idx="1">
                  <c:v>0409 Дорожное хозяйство</c:v>
                </c:pt>
                <c:pt idx="2">
                  <c:v>0412 Другие вопросы в области национальной экономики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20</c:v>
                </c:pt>
                <c:pt idx="1">
                  <c:v>5081</c:v>
                </c:pt>
                <c:pt idx="2">
                  <c:v>1096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A9-4388-A999-88674AB93F9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6581728335977864E-2"/>
                  <c:y val="-4.5725372077999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2A9-4388-A999-88674AB93F90}"/>
                </c:ext>
              </c:extLst>
            </c:dLbl>
            <c:dLbl>
              <c:idx val="1"/>
              <c:layout>
                <c:manualLayout>
                  <c:x val="2.2611447730878906E-2"/>
                  <c:y val="3.2660980055713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2A9-4388-A999-88674AB93F90}"/>
                </c:ext>
              </c:extLst>
            </c:dLbl>
            <c:dLbl>
              <c:idx val="2"/>
              <c:layout>
                <c:manualLayout>
                  <c:x val="1.5074298487252599E-2"/>
                  <c:y val="-1.6330490027856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2A9-4388-A999-88674AB93F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0401 Общеэкономические вопросы</c:v>
                </c:pt>
                <c:pt idx="1">
                  <c:v>0409 Дорожное хозяйство</c:v>
                </c:pt>
                <c:pt idx="2">
                  <c:v>0412 Другие вопросы в области национальной экономики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0</c:v>
                </c:pt>
                <c:pt idx="1">
                  <c:v>2135</c:v>
                </c:pt>
                <c:pt idx="2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2A9-4388-A999-88674AB93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45888640"/>
        <c:axId val="45890176"/>
        <c:axId val="0"/>
      </c:bar3DChart>
      <c:catAx>
        <c:axId val="45888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i="1">
                <a:latin typeface="+mj-lt"/>
              </a:defRPr>
            </a:pPr>
            <a:endParaRPr lang="ru-RU"/>
          </a:p>
        </c:txPr>
        <c:crossAx val="45890176"/>
        <c:crosses val="autoZero"/>
        <c:auto val="1"/>
        <c:lblAlgn val="ctr"/>
        <c:lblOffset val="100"/>
        <c:noMultiLvlLbl val="0"/>
      </c:catAx>
      <c:valAx>
        <c:axId val="4589017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 i="1">
                <a:latin typeface="+mj-lt"/>
              </a:defRPr>
            </a:pPr>
            <a:endParaRPr lang="ru-RU"/>
          </a:p>
        </c:txPr>
        <c:crossAx val="458886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2142933786084545"/>
          <c:y val="0.78007844807367077"/>
          <c:w val="0.55563377573432016"/>
          <c:h val="8.2745435692330505E-2"/>
        </c:manualLayout>
      </c:layout>
      <c:overlay val="0"/>
      <c:txPr>
        <a:bodyPr/>
        <a:lstStyle/>
        <a:p>
          <a:pPr>
            <a:defRPr sz="1600"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6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804298611629707E-2"/>
          <c:y val="1.6797075457224329E-2"/>
          <c:w val="0.96819570138837086"/>
          <c:h val="0.680805968648986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F246-41A6-B1D5-C0B2C761B300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F246-41A6-B1D5-C0B2C761B300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F246-41A6-B1D5-C0B2C761B300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7-F246-41A6-B1D5-C0B2C761B300}"/>
              </c:ext>
            </c:extLst>
          </c:dPt>
          <c:dLbls>
            <c:dLbl>
              <c:idx val="3"/>
              <c:layout>
                <c:manualLayout>
                  <c:x val="1.4035211934557356E-2"/>
                  <c:y val="4.39567561276260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46-41A6-B1D5-C0B2C761B300}"/>
                </c:ext>
              </c:extLst>
            </c:dLbl>
            <c:dLbl>
              <c:idx val="4"/>
              <c:layout>
                <c:manualLayout>
                  <c:x val="-0.11861819542819468"/>
                  <c:y val="8.3573165591830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246-41A6-B1D5-C0B2C761B3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i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0701 Дошкольное образование</c:v>
                </c:pt>
                <c:pt idx="1">
                  <c:v>0702 Общее образование</c:v>
                </c:pt>
                <c:pt idx="2">
                  <c:v>0703 Дополнительное образование детей</c:v>
                </c:pt>
                <c:pt idx="3">
                  <c:v>0707 Молодежная политика и оздоровление детей</c:v>
                </c:pt>
                <c:pt idx="4">
                  <c:v>0709 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58116</c:v>
                </c:pt>
                <c:pt idx="1">
                  <c:v>72830</c:v>
                </c:pt>
                <c:pt idx="2">
                  <c:v>15878</c:v>
                </c:pt>
                <c:pt idx="3">
                  <c:v>5785</c:v>
                </c:pt>
                <c:pt idx="4">
                  <c:v>3090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46-41A6-B1D5-C0B2C761B3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200" i="1"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64094327683397E-2"/>
          <c:y val="4.9960875984251973E-2"/>
          <c:w val="0.72345560638190032"/>
          <c:h val="0.6472585562388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i="1"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1003 Социальное обеспечение населения</c:v>
                </c:pt>
                <c:pt idx="1">
                  <c:v>1004 Охрана семьи и детства</c:v>
                </c:pt>
                <c:pt idx="2">
                  <c:v>1006 Другие вопросы в области социальной политики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712</c:v>
                </c:pt>
                <c:pt idx="1">
                  <c:v>230</c:v>
                </c:pt>
                <c:pt idx="2">
                  <c:v>1001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B7-47EA-B398-36DCB3F21F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i="1"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1003 Социальное обеспечение населения</c:v>
                </c:pt>
                <c:pt idx="1">
                  <c:v>1004 Охрана семьи и детства</c:v>
                </c:pt>
                <c:pt idx="2">
                  <c:v>1006 Другие вопросы в области социальной политики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712</c:v>
                </c:pt>
                <c:pt idx="1">
                  <c:v>212</c:v>
                </c:pt>
                <c:pt idx="2">
                  <c:v>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B7-47EA-B398-36DCB3F21F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434496"/>
        <c:axId val="169463168"/>
      </c:barChart>
      <c:catAx>
        <c:axId val="16943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i="1">
                <a:latin typeface="+mj-lt"/>
              </a:defRPr>
            </a:pPr>
            <a:endParaRPr lang="ru-RU"/>
          </a:p>
        </c:txPr>
        <c:crossAx val="169463168"/>
        <c:crosses val="autoZero"/>
        <c:auto val="1"/>
        <c:lblAlgn val="ctr"/>
        <c:lblOffset val="100"/>
        <c:noMultiLvlLbl val="0"/>
      </c:catAx>
      <c:valAx>
        <c:axId val="16946316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 i="1">
                <a:latin typeface="+mj-lt"/>
              </a:defRPr>
            </a:pPr>
            <a:endParaRPr lang="ru-RU"/>
          </a:p>
        </c:txPr>
        <c:crossAx val="169434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476947005888346"/>
          <c:y val="4.0941952951729664E-2"/>
          <c:w val="0.13366642836786249"/>
          <c:h val="0.29942249215107808"/>
        </c:manualLayout>
      </c:layout>
      <c:overlay val="0"/>
      <c:txPr>
        <a:bodyPr/>
        <a:lstStyle/>
        <a:p>
          <a:pPr>
            <a:defRPr sz="1400" i="1"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AA0F8B-0C9A-4699-8C92-D7C5F52016D2}" type="doc">
      <dgm:prSet loTypeId="urn:microsoft.com/office/officeart/2005/8/layout/hierarchy1" loCatId="hierarchy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062C340-3929-4F0C-8BBF-731303B9893F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b="1" i="1" dirty="0" smtClean="0">
              <a:solidFill>
                <a:srgbClr val="FF0000"/>
              </a:solidFill>
              <a:latin typeface="+mj-lt"/>
            </a:rPr>
            <a:t>Доходы</a:t>
          </a:r>
        </a:p>
        <a:p>
          <a:pPr>
            <a:spcAft>
              <a:spcPts val="0"/>
            </a:spcAft>
          </a:pPr>
          <a:r>
            <a:rPr lang="ru-RU" sz="1800" b="1" i="1" dirty="0" smtClean="0">
              <a:latin typeface="+mj-lt"/>
            </a:rPr>
            <a:t>План</a:t>
          </a:r>
          <a:r>
            <a:rPr lang="ru-RU" sz="1800" i="1" dirty="0" smtClean="0">
              <a:latin typeface="+mj-lt"/>
            </a:rPr>
            <a:t>   289 122 тыс.руб.</a:t>
          </a:r>
        </a:p>
        <a:p>
          <a:pPr>
            <a:spcAft>
              <a:spcPts val="0"/>
            </a:spcAft>
          </a:pPr>
          <a:r>
            <a:rPr lang="ru-RU" sz="1800" b="1" i="1" dirty="0" smtClean="0">
              <a:latin typeface="+mj-lt"/>
            </a:rPr>
            <a:t>Исполнено  </a:t>
          </a:r>
          <a:r>
            <a:rPr lang="ru-RU" sz="1800" i="1" dirty="0" smtClean="0">
              <a:latin typeface="+mj-lt"/>
            </a:rPr>
            <a:t> 283 920 тыс.руб. (98,2%)</a:t>
          </a:r>
          <a:endParaRPr lang="ru-RU" sz="1800" i="1" dirty="0">
            <a:latin typeface="+mj-lt"/>
          </a:endParaRPr>
        </a:p>
      </dgm:t>
    </dgm:pt>
    <dgm:pt modelId="{BE2F92B2-3080-4640-88EF-5200C1DA4462}" type="parTrans" cxnId="{1F99EF81-DFC3-4D76-860E-4CF33FB0D9C1}">
      <dgm:prSet/>
      <dgm:spPr/>
      <dgm:t>
        <a:bodyPr/>
        <a:lstStyle/>
        <a:p>
          <a:endParaRPr lang="ru-RU"/>
        </a:p>
      </dgm:t>
    </dgm:pt>
    <dgm:pt modelId="{FE62D984-2553-499E-BC16-E3A870BD91A9}" type="sibTrans" cxnId="{1F99EF81-DFC3-4D76-860E-4CF33FB0D9C1}">
      <dgm:prSet/>
      <dgm:spPr/>
      <dgm:t>
        <a:bodyPr/>
        <a:lstStyle/>
        <a:p>
          <a:endParaRPr lang="ru-RU"/>
        </a:p>
      </dgm:t>
    </dgm:pt>
    <dgm:pt modelId="{91F925E2-ACC4-4437-9BF3-55AAE4C64CEB}">
      <dgm:prSet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b="1" i="1" dirty="0" smtClean="0">
              <a:solidFill>
                <a:srgbClr val="FF0000"/>
              </a:solidFill>
              <a:latin typeface="+mj-lt"/>
            </a:rPr>
            <a:t>Налоговые доходы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План</a:t>
          </a:r>
          <a:r>
            <a:rPr lang="ru-RU" sz="1400" i="1" dirty="0" smtClean="0">
              <a:latin typeface="+mj-lt"/>
            </a:rPr>
            <a:t>   22 490 тыс.руб.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Исполнено</a:t>
          </a:r>
          <a:r>
            <a:rPr lang="ru-RU" sz="1400" i="1" dirty="0" smtClean="0">
              <a:latin typeface="+mj-lt"/>
            </a:rPr>
            <a:t>   22 424 тыс.руб. (99,7%)</a:t>
          </a:r>
          <a:endParaRPr lang="ru-RU" sz="1400" i="1" dirty="0">
            <a:latin typeface="+mj-lt"/>
          </a:endParaRPr>
        </a:p>
      </dgm:t>
    </dgm:pt>
    <dgm:pt modelId="{A49B43C7-1C9E-45CB-B65A-F9EF58E86462}" type="parTrans" cxnId="{7CFF6772-FD3A-47A2-87C9-3A961A15FD5F}">
      <dgm:prSet/>
      <dgm:spPr/>
      <dgm:t>
        <a:bodyPr/>
        <a:lstStyle/>
        <a:p>
          <a:endParaRPr lang="ru-RU"/>
        </a:p>
      </dgm:t>
    </dgm:pt>
    <dgm:pt modelId="{B864C659-F204-4B13-8F47-8518FEE558AC}" type="sibTrans" cxnId="{7CFF6772-FD3A-47A2-87C9-3A961A15FD5F}">
      <dgm:prSet/>
      <dgm:spPr/>
      <dgm:t>
        <a:bodyPr/>
        <a:lstStyle/>
        <a:p>
          <a:endParaRPr lang="ru-RU"/>
        </a:p>
      </dgm:t>
    </dgm:pt>
    <dgm:pt modelId="{CC73154E-BA95-4E12-93D3-77428FB59790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b="1" i="1" dirty="0" smtClean="0">
              <a:solidFill>
                <a:srgbClr val="FF0000"/>
              </a:solidFill>
              <a:latin typeface="+mj-lt"/>
            </a:rPr>
            <a:t>Безвозмездные поступления 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План</a:t>
          </a:r>
          <a:r>
            <a:rPr lang="ru-RU" sz="1400" i="1" dirty="0" smtClean="0">
              <a:latin typeface="+mj-lt"/>
            </a:rPr>
            <a:t>   257 998 тыс.руб.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Исполнено</a:t>
          </a:r>
          <a:r>
            <a:rPr lang="ru-RU" sz="1400" i="1" dirty="0" smtClean="0">
              <a:latin typeface="+mj-lt"/>
            </a:rPr>
            <a:t>   252 885 тыс.руб. (98,0%)</a:t>
          </a:r>
          <a:endParaRPr lang="ru-RU" sz="1400" i="1" dirty="0">
            <a:latin typeface="+mj-lt"/>
          </a:endParaRPr>
        </a:p>
      </dgm:t>
    </dgm:pt>
    <dgm:pt modelId="{92546D06-4AAC-4B2F-B956-CF05135FC09D}" type="parTrans" cxnId="{5401A90F-70B4-40C9-8953-88EC895EA823}">
      <dgm:prSet/>
      <dgm:spPr/>
      <dgm:t>
        <a:bodyPr/>
        <a:lstStyle/>
        <a:p>
          <a:endParaRPr lang="ru-RU"/>
        </a:p>
      </dgm:t>
    </dgm:pt>
    <dgm:pt modelId="{659BA9F7-4C5E-4917-AEAC-5C3FDEC5B4FF}" type="sibTrans" cxnId="{5401A90F-70B4-40C9-8953-88EC895EA823}">
      <dgm:prSet/>
      <dgm:spPr/>
      <dgm:t>
        <a:bodyPr/>
        <a:lstStyle/>
        <a:p>
          <a:endParaRPr lang="ru-RU"/>
        </a:p>
      </dgm:t>
    </dgm:pt>
    <dgm:pt modelId="{FB1DAC21-A67A-4801-A4FC-14AC921FBF68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b="1" i="1" dirty="0" smtClean="0">
              <a:solidFill>
                <a:srgbClr val="FF0000"/>
              </a:solidFill>
              <a:latin typeface="+mj-lt"/>
            </a:rPr>
            <a:t>Неналоговые доходы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План</a:t>
          </a:r>
          <a:r>
            <a:rPr lang="ru-RU" sz="1400" i="1" dirty="0" smtClean="0">
              <a:latin typeface="+mj-lt"/>
            </a:rPr>
            <a:t>   8 634  тыс.руб.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Исполнено</a:t>
          </a:r>
          <a:r>
            <a:rPr lang="ru-RU" sz="1400" i="1" dirty="0" smtClean="0">
              <a:latin typeface="+mj-lt"/>
            </a:rPr>
            <a:t>   8 611  тыс.руб. (99,7%)</a:t>
          </a:r>
          <a:endParaRPr lang="ru-RU" sz="1400" b="1" i="1" dirty="0" smtClean="0">
            <a:latin typeface="+mj-lt"/>
          </a:endParaRPr>
        </a:p>
      </dgm:t>
    </dgm:pt>
    <dgm:pt modelId="{FD62FBE2-C133-46D8-933A-BBF31071A4D2}" type="parTrans" cxnId="{A0E44CF5-A082-477D-BE92-2B46BE3AF0D1}">
      <dgm:prSet/>
      <dgm:spPr/>
      <dgm:t>
        <a:bodyPr/>
        <a:lstStyle/>
        <a:p>
          <a:endParaRPr lang="ru-RU"/>
        </a:p>
      </dgm:t>
    </dgm:pt>
    <dgm:pt modelId="{903CDE89-E082-4F84-923D-7A7308722E9C}" type="sibTrans" cxnId="{A0E44CF5-A082-477D-BE92-2B46BE3AF0D1}">
      <dgm:prSet/>
      <dgm:spPr/>
      <dgm:t>
        <a:bodyPr/>
        <a:lstStyle/>
        <a:p>
          <a:endParaRPr lang="ru-RU"/>
        </a:p>
      </dgm:t>
    </dgm:pt>
    <dgm:pt modelId="{AD043FC5-6194-4B86-931A-0FC399BBA4B8}" type="pres">
      <dgm:prSet presAssocID="{CEAA0F8B-0C9A-4699-8C92-D7C5F52016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461EDF6-456F-4A14-A306-6143F7D60FAE}" type="pres">
      <dgm:prSet presAssocID="{9062C340-3929-4F0C-8BBF-731303B9893F}" presName="hierRoot1" presStyleCnt="0"/>
      <dgm:spPr/>
      <dgm:t>
        <a:bodyPr/>
        <a:lstStyle/>
        <a:p>
          <a:endParaRPr lang="ru-RU"/>
        </a:p>
      </dgm:t>
    </dgm:pt>
    <dgm:pt modelId="{C63B5556-ED88-41B0-BF9D-600AD8B9B004}" type="pres">
      <dgm:prSet presAssocID="{9062C340-3929-4F0C-8BBF-731303B9893F}" presName="composite" presStyleCnt="0"/>
      <dgm:spPr/>
      <dgm:t>
        <a:bodyPr/>
        <a:lstStyle/>
        <a:p>
          <a:endParaRPr lang="ru-RU"/>
        </a:p>
      </dgm:t>
    </dgm:pt>
    <dgm:pt modelId="{4EC9A16F-C576-4C8C-A820-BA0D14694293}" type="pres">
      <dgm:prSet presAssocID="{9062C340-3929-4F0C-8BBF-731303B9893F}" presName="background" presStyleLbl="node0" presStyleIdx="0" presStyleCnt="1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A3C9893B-2F7A-4EB6-B8E6-8DFCB31C0D9A}" type="pres">
      <dgm:prSet presAssocID="{9062C340-3929-4F0C-8BBF-731303B9893F}" presName="text" presStyleLbl="fgAcc0" presStyleIdx="0" presStyleCnt="1" custScaleX="418512" custScaleY="114542" custLinFactNeighborX="3646" custLinFactNeighborY="-13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2735C0-EB73-4E75-8442-0852AD1DCFDC}" type="pres">
      <dgm:prSet presAssocID="{9062C340-3929-4F0C-8BBF-731303B9893F}" presName="hierChild2" presStyleCnt="0"/>
      <dgm:spPr/>
      <dgm:t>
        <a:bodyPr/>
        <a:lstStyle/>
        <a:p>
          <a:endParaRPr lang="ru-RU"/>
        </a:p>
      </dgm:t>
    </dgm:pt>
    <dgm:pt modelId="{52A27553-DCFF-4CC3-A23B-E9D6E3F6DEC3}" type="pres">
      <dgm:prSet presAssocID="{A49B43C7-1C9E-45CB-B65A-F9EF58E86462}" presName="Name10" presStyleLbl="parChTrans1D2" presStyleIdx="0" presStyleCnt="3"/>
      <dgm:spPr/>
      <dgm:t>
        <a:bodyPr/>
        <a:lstStyle/>
        <a:p>
          <a:endParaRPr lang="ru-RU"/>
        </a:p>
      </dgm:t>
    </dgm:pt>
    <dgm:pt modelId="{8DE05CBA-6E81-4F74-8392-E5315DE7F8B4}" type="pres">
      <dgm:prSet presAssocID="{91F925E2-ACC4-4437-9BF3-55AAE4C64CEB}" presName="hierRoot2" presStyleCnt="0"/>
      <dgm:spPr/>
      <dgm:t>
        <a:bodyPr/>
        <a:lstStyle/>
        <a:p>
          <a:endParaRPr lang="ru-RU"/>
        </a:p>
      </dgm:t>
    </dgm:pt>
    <dgm:pt modelId="{65A42742-908C-4516-9B43-6470257CCB3A}" type="pres">
      <dgm:prSet presAssocID="{91F925E2-ACC4-4437-9BF3-55AAE4C64CEB}" presName="composite2" presStyleCnt="0"/>
      <dgm:spPr/>
      <dgm:t>
        <a:bodyPr/>
        <a:lstStyle/>
        <a:p>
          <a:endParaRPr lang="ru-RU"/>
        </a:p>
      </dgm:t>
    </dgm:pt>
    <dgm:pt modelId="{5171123F-2049-43A4-9EE4-6B09DFCB5E11}" type="pres">
      <dgm:prSet presAssocID="{91F925E2-ACC4-4437-9BF3-55AAE4C64CEB}" presName="background2" presStyleLbl="node2" presStyleIdx="0" presStyleCnt="3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7E88E89E-3FEE-4732-B0B9-855650804507}" type="pres">
      <dgm:prSet presAssocID="{91F925E2-ACC4-4437-9BF3-55AAE4C64CEB}" presName="text2" presStyleLbl="fgAcc2" presStyleIdx="0" presStyleCnt="3" custScaleX="232179" custScaleY="162834" custLinFactNeighborX="-471" custLinFactNeighborY="-166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A26D33-15AB-41F6-BB6A-CFBF14D99C36}" type="pres">
      <dgm:prSet presAssocID="{91F925E2-ACC4-4437-9BF3-55AAE4C64CEB}" presName="hierChild3" presStyleCnt="0"/>
      <dgm:spPr/>
      <dgm:t>
        <a:bodyPr/>
        <a:lstStyle/>
        <a:p>
          <a:endParaRPr lang="ru-RU"/>
        </a:p>
      </dgm:t>
    </dgm:pt>
    <dgm:pt modelId="{CB36D53E-BB3A-4E43-8786-ED58C480ADA6}" type="pres">
      <dgm:prSet presAssocID="{FD62FBE2-C133-46D8-933A-BBF31071A4D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5E16DB44-70AF-4425-BD16-385512A67AD7}" type="pres">
      <dgm:prSet presAssocID="{FB1DAC21-A67A-4801-A4FC-14AC921FBF68}" presName="hierRoot2" presStyleCnt="0"/>
      <dgm:spPr/>
    </dgm:pt>
    <dgm:pt modelId="{BC773561-8734-4B2D-9469-B87C6F18D8CA}" type="pres">
      <dgm:prSet presAssocID="{FB1DAC21-A67A-4801-A4FC-14AC921FBF68}" presName="composite2" presStyleCnt="0"/>
      <dgm:spPr/>
    </dgm:pt>
    <dgm:pt modelId="{DA0BDC3F-CF2E-4564-8055-DB4122010DF6}" type="pres">
      <dgm:prSet presAssocID="{FB1DAC21-A67A-4801-A4FC-14AC921FBF68}" presName="background2" presStyleLbl="node2" presStyleIdx="1" presStyleCnt="3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5FBA66A9-97E3-465E-9D6D-0C6E1DD6EE14}" type="pres">
      <dgm:prSet presAssocID="{FB1DAC21-A67A-4801-A4FC-14AC921FBF68}" presName="text2" presStyleLbl="fgAcc2" presStyleIdx="1" presStyleCnt="3" custScaleX="224361" custScaleY="162799" custLinFactNeighborX="1875" custLinFactNeighborY="-12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E4D573-5143-4506-98CC-660B3A8AEB69}" type="pres">
      <dgm:prSet presAssocID="{FB1DAC21-A67A-4801-A4FC-14AC921FBF68}" presName="hierChild3" presStyleCnt="0"/>
      <dgm:spPr/>
    </dgm:pt>
    <dgm:pt modelId="{17414344-E820-43AE-ACA3-71237DD8AF4E}" type="pres">
      <dgm:prSet presAssocID="{92546D06-4AAC-4B2F-B956-CF05135FC09D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71BA86D-2C56-4622-A221-B2982B7C1D41}" type="pres">
      <dgm:prSet presAssocID="{CC73154E-BA95-4E12-93D3-77428FB59790}" presName="hierRoot2" presStyleCnt="0"/>
      <dgm:spPr/>
      <dgm:t>
        <a:bodyPr/>
        <a:lstStyle/>
        <a:p>
          <a:endParaRPr lang="ru-RU"/>
        </a:p>
      </dgm:t>
    </dgm:pt>
    <dgm:pt modelId="{6A8B4CC4-F190-4531-A6E6-4990E5451A59}" type="pres">
      <dgm:prSet presAssocID="{CC73154E-BA95-4E12-93D3-77428FB59790}" presName="composite2" presStyleCnt="0"/>
      <dgm:spPr/>
      <dgm:t>
        <a:bodyPr/>
        <a:lstStyle/>
        <a:p>
          <a:endParaRPr lang="ru-RU"/>
        </a:p>
      </dgm:t>
    </dgm:pt>
    <dgm:pt modelId="{E833DC16-6AC5-43A9-B231-7ED50DD8F03A}" type="pres">
      <dgm:prSet presAssocID="{CC73154E-BA95-4E12-93D3-77428FB59790}" presName="background2" presStyleLbl="node2" presStyleIdx="2" presStyleCnt="3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4AD19F2E-33DE-4F0F-B113-E805665E611B}" type="pres">
      <dgm:prSet presAssocID="{CC73154E-BA95-4E12-93D3-77428FB59790}" presName="text2" presStyleLbl="fgAcc2" presStyleIdx="2" presStyleCnt="3" custScaleX="231826" custScaleY="165936" custLinFactNeighborX="45447" custLinFactNeighborY="-12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1DAAAC-FCC5-42CD-890A-5BA49FD132FA}" type="pres">
      <dgm:prSet presAssocID="{CC73154E-BA95-4E12-93D3-77428FB59790}" presName="hierChild3" presStyleCnt="0"/>
      <dgm:spPr/>
      <dgm:t>
        <a:bodyPr/>
        <a:lstStyle/>
        <a:p>
          <a:endParaRPr lang="ru-RU"/>
        </a:p>
      </dgm:t>
    </dgm:pt>
  </dgm:ptLst>
  <dgm:cxnLst>
    <dgm:cxn modelId="{4701A8B0-DA1B-4356-8BE3-21D8B29C627B}" type="presOf" srcId="{92546D06-4AAC-4B2F-B956-CF05135FC09D}" destId="{17414344-E820-43AE-ACA3-71237DD8AF4E}" srcOrd="0" destOrd="0" presId="urn:microsoft.com/office/officeart/2005/8/layout/hierarchy1"/>
    <dgm:cxn modelId="{09602E34-9A64-4817-BE17-BE062B0751A6}" type="presOf" srcId="{CC73154E-BA95-4E12-93D3-77428FB59790}" destId="{4AD19F2E-33DE-4F0F-B113-E805665E611B}" srcOrd="0" destOrd="0" presId="urn:microsoft.com/office/officeart/2005/8/layout/hierarchy1"/>
    <dgm:cxn modelId="{1F99EF81-DFC3-4D76-860E-4CF33FB0D9C1}" srcId="{CEAA0F8B-0C9A-4699-8C92-D7C5F52016D2}" destId="{9062C340-3929-4F0C-8BBF-731303B9893F}" srcOrd="0" destOrd="0" parTransId="{BE2F92B2-3080-4640-88EF-5200C1DA4462}" sibTransId="{FE62D984-2553-499E-BC16-E3A870BD91A9}"/>
    <dgm:cxn modelId="{9B346381-E9B1-484A-927D-7202168C5AA6}" type="presOf" srcId="{9062C340-3929-4F0C-8BBF-731303B9893F}" destId="{A3C9893B-2F7A-4EB6-B8E6-8DFCB31C0D9A}" srcOrd="0" destOrd="0" presId="urn:microsoft.com/office/officeart/2005/8/layout/hierarchy1"/>
    <dgm:cxn modelId="{7CFF6772-FD3A-47A2-87C9-3A961A15FD5F}" srcId="{9062C340-3929-4F0C-8BBF-731303B9893F}" destId="{91F925E2-ACC4-4437-9BF3-55AAE4C64CEB}" srcOrd="0" destOrd="0" parTransId="{A49B43C7-1C9E-45CB-B65A-F9EF58E86462}" sibTransId="{B864C659-F204-4B13-8F47-8518FEE558AC}"/>
    <dgm:cxn modelId="{3382EC26-2ADE-40DF-ADDF-B5F18C23A526}" type="presOf" srcId="{91F925E2-ACC4-4437-9BF3-55AAE4C64CEB}" destId="{7E88E89E-3FEE-4732-B0B9-855650804507}" srcOrd="0" destOrd="0" presId="urn:microsoft.com/office/officeart/2005/8/layout/hierarchy1"/>
    <dgm:cxn modelId="{43C03820-19AC-4FA7-940F-93115B3305F6}" type="presOf" srcId="{FD62FBE2-C133-46D8-933A-BBF31071A4D2}" destId="{CB36D53E-BB3A-4E43-8786-ED58C480ADA6}" srcOrd="0" destOrd="0" presId="urn:microsoft.com/office/officeart/2005/8/layout/hierarchy1"/>
    <dgm:cxn modelId="{146832D5-0060-4506-8A45-9416E692DF43}" type="presOf" srcId="{CEAA0F8B-0C9A-4699-8C92-D7C5F52016D2}" destId="{AD043FC5-6194-4B86-931A-0FC399BBA4B8}" srcOrd="0" destOrd="0" presId="urn:microsoft.com/office/officeart/2005/8/layout/hierarchy1"/>
    <dgm:cxn modelId="{DB454B12-5A8C-4F1A-9E61-46B401075C27}" type="presOf" srcId="{FB1DAC21-A67A-4801-A4FC-14AC921FBF68}" destId="{5FBA66A9-97E3-465E-9D6D-0C6E1DD6EE14}" srcOrd="0" destOrd="0" presId="urn:microsoft.com/office/officeart/2005/8/layout/hierarchy1"/>
    <dgm:cxn modelId="{A0E44CF5-A082-477D-BE92-2B46BE3AF0D1}" srcId="{9062C340-3929-4F0C-8BBF-731303B9893F}" destId="{FB1DAC21-A67A-4801-A4FC-14AC921FBF68}" srcOrd="1" destOrd="0" parTransId="{FD62FBE2-C133-46D8-933A-BBF31071A4D2}" sibTransId="{903CDE89-E082-4F84-923D-7A7308722E9C}"/>
    <dgm:cxn modelId="{84C698AF-A87A-44AD-98FA-B8E934702608}" type="presOf" srcId="{A49B43C7-1C9E-45CB-B65A-F9EF58E86462}" destId="{52A27553-DCFF-4CC3-A23B-E9D6E3F6DEC3}" srcOrd="0" destOrd="0" presId="urn:microsoft.com/office/officeart/2005/8/layout/hierarchy1"/>
    <dgm:cxn modelId="{5401A90F-70B4-40C9-8953-88EC895EA823}" srcId="{9062C340-3929-4F0C-8BBF-731303B9893F}" destId="{CC73154E-BA95-4E12-93D3-77428FB59790}" srcOrd="2" destOrd="0" parTransId="{92546D06-4AAC-4B2F-B956-CF05135FC09D}" sibTransId="{659BA9F7-4C5E-4917-AEAC-5C3FDEC5B4FF}"/>
    <dgm:cxn modelId="{285B9E11-F5ED-4BB6-BEB6-AE15E6A9AC58}" type="presParOf" srcId="{AD043FC5-6194-4B86-931A-0FC399BBA4B8}" destId="{B461EDF6-456F-4A14-A306-6143F7D60FAE}" srcOrd="0" destOrd="0" presId="urn:microsoft.com/office/officeart/2005/8/layout/hierarchy1"/>
    <dgm:cxn modelId="{2A8ED336-8992-4BAC-9E57-20A05F35607E}" type="presParOf" srcId="{B461EDF6-456F-4A14-A306-6143F7D60FAE}" destId="{C63B5556-ED88-41B0-BF9D-600AD8B9B004}" srcOrd="0" destOrd="0" presId="urn:microsoft.com/office/officeart/2005/8/layout/hierarchy1"/>
    <dgm:cxn modelId="{72F9E049-A08C-4ECA-8D4D-8BF46249A95E}" type="presParOf" srcId="{C63B5556-ED88-41B0-BF9D-600AD8B9B004}" destId="{4EC9A16F-C576-4C8C-A820-BA0D14694293}" srcOrd="0" destOrd="0" presId="urn:microsoft.com/office/officeart/2005/8/layout/hierarchy1"/>
    <dgm:cxn modelId="{87216B17-1D5C-4475-A88B-F258C625A67D}" type="presParOf" srcId="{C63B5556-ED88-41B0-BF9D-600AD8B9B004}" destId="{A3C9893B-2F7A-4EB6-B8E6-8DFCB31C0D9A}" srcOrd="1" destOrd="0" presId="urn:microsoft.com/office/officeart/2005/8/layout/hierarchy1"/>
    <dgm:cxn modelId="{C9813CEE-AEFF-49FC-BC82-538A26C1C793}" type="presParOf" srcId="{B461EDF6-456F-4A14-A306-6143F7D60FAE}" destId="{372735C0-EB73-4E75-8442-0852AD1DCFDC}" srcOrd="1" destOrd="0" presId="urn:microsoft.com/office/officeart/2005/8/layout/hierarchy1"/>
    <dgm:cxn modelId="{A6C4D3CC-F219-4286-9720-5F3ABF09B1B3}" type="presParOf" srcId="{372735C0-EB73-4E75-8442-0852AD1DCFDC}" destId="{52A27553-DCFF-4CC3-A23B-E9D6E3F6DEC3}" srcOrd="0" destOrd="0" presId="urn:microsoft.com/office/officeart/2005/8/layout/hierarchy1"/>
    <dgm:cxn modelId="{8FCF4138-E8C9-4420-8AED-6A9411248831}" type="presParOf" srcId="{372735C0-EB73-4E75-8442-0852AD1DCFDC}" destId="{8DE05CBA-6E81-4F74-8392-E5315DE7F8B4}" srcOrd="1" destOrd="0" presId="urn:microsoft.com/office/officeart/2005/8/layout/hierarchy1"/>
    <dgm:cxn modelId="{B5791EF3-B90F-4C51-A43F-66672423CC27}" type="presParOf" srcId="{8DE05CBA-6E81-4F74-8392-E5315DE7F8B4}" destId="{65A42742-908C-4516-9B43-6470257CCB3A}" srcOrd="0" destOrd="0" presId="urn:microsoft.com/office/officeart/2005/8/layout/hierarchy1"/>
    <dgm:cxn modelId="{3897F854-1180-4C54-8968-3D4F41B84775}" type="presParOf" srcId="{65A42742-908C-4516-9B43-6470257CCB3A}" destId="{5171123F-2049-43A4-9EE4-6B09DFCB5E11}" srcOrd="0" destOrd="0" presId="urn:microsoft.com/office/officeart/2005/8/layout/hierarchy1"/>
    <dgm:cxn modelId="{7204B3B0-3466-4C20-9E1D-854598984DEB}" type="presParOf" srcId="{65A42742-908C-4516-9B43-6470257CCB3A}" destId="{7E88E89E-3FEE-4732-B0B9-855650804507}" srcOrd="1" destOrd="0" presId="urn:microsoft.com/office/officeart/2005/8/layout/hierarchy1"/>
    <dgm:cxn modelId="{B857AD27-716A-4EC8-AAFC-276BACC8C9CC}" type="presParOf" srcId="{8DE05CBA-6E81-4F74-8392-E5315DE7F8B4}" destId="{83A26D33-15AB-41F6-BB6A-CFBF14D99C36}" srcOrd="1" destOrd="0" presId="urn:microsoft.com/office/officeart/2005/8/layout/hierarchy1"/>
    <dgm:cxn modelId="{8BA9A6D1-AB3E-4E67-91E4-4CED5609CEFC}" type="presParOf" srcId="{372735C0-EB73-4E75-8442-0852AD1DCFDC}" destId="{CB36D53E-BB3A-4E43-8786-ED58C480ADA6}" srcOrd="2" destOrd="0" presId="urn:microsoft.com/office/officeart/2005/8/layout/hierarchy1"/>
    <dgm:cxn modelId="{CC268E2A-D015-4E77-A378-902E9928CC20}" type="presParOf" srcId="{372735C0-EB73-4E75-8442-0852AD1DCFDC}" destId="{5E16DB44-70AF-4425-BD16-385512A67AD7}" srcOrd="3" destOrd="0" presId="urn:microsoft.com/office/officeart/2005/8/layout/hierarchy1"/>
    <dgm:cxn modelId="{CCBB9BAF-E49D-4B9B-9B38-E1242078BB75}" type="presParOf" srcId="{5E16DB44-70AF-4425-BD16-385512A67AD7}" destId="{BC773561-8734-4B2D-9469-B87C6F18D8CA}" srcOrd="0" destOrd="0" presId="urn:microsoft.com/office/officeart/2005/8/layout/hierarchy1"/>
    <dgm:cxn modelId="{B1C6BB77-B0A8-47C4-9106-E711D9E07D6A}" type="presParOf" srcId="{BC773561-8734-4B2D-9469-B87C6F18D8CA}" destId="{DA0BDC3F-CF2E-4564-8055-DB4122010DF6}" srcOrd="0" destOrd="0" presId="urn:microsoft.com/office/officeart/2005/8/layout/hierarchy1"/>
    <dgm:cxn modelId="{0E34B170-4438-4744-9D84-10B3C33DBD91}" type="presParOf" srcId="{BC773561-8734-4B2D-9469-B87C6F18D8CA}" destId="{5FBA66A9-97E3-465E-9D6D-0C6E1DD6EE14}" srcOrd="1" destOrd="0" presId="urn:microsoft.com/office/officeart/2005/8/layout/hierarchy1"/>
    <dgm:cxn modelId="{AE4D1421-9CDE-4427-B414-9F8CC34C29FC}" type="presParOf" srcId="{5E16DB44-70AF-4425-BD16-385512A67AD7}" destId="{90E4D573-5143-4506-98CC-660B3A8AEB69}" srcOrd="1" destOrd="0" presId="urn:microsoft.com/office/officeart/2005/8/layout/hierarchy1"/>
    <dgm:cxn modelId="{B631AB4B-9118-45FE-94EF-6F26402DD9BA}" type="presParOf" srcId="{372735C0-EB73-4E75-8442-0852AD1DCFDC}" destId="{17414344-E820-43AE-ACA3-71237DD8AF4E}" srcOrd="4" destOrd="0" presId="urn:microsoft.com/office/officeart/2005/8/layout/hierarchy1"/>
    <dgm:cxn modelId="{DF1DF1A6-1012-46EC-9104-CC1BFEBB2795}" type="presParOf" srcId="{372735C0-EB73-4E75-8442-0852AD1DCFDC}" destId="{371BA86D-2C56-4622-A221-B2982B7C1D41}" srcOrd="5" destOrd="0" presId="urn:microsoft.com/office/officeart/2005/8/layout/hierarchy1"/>
    <dgm:cxn modelId="{AF6209A2-F7CC-4387-9C7C-1097ECAC1790}" type="presParOf" srcId="{371BA86D-2C56-4622-A221-B2982B7C1D41}" destId="{6A8B4CC4-F190-4531-A6E6-4990E5451A59}" srcOrd="0" destOrd="0" presId="urn:microsoft.com/office/officeart/2005/8/layout/hierarchy1"/>
    <dgm:cxn modelId="{79EC4CE3-2A58-4C15-897F-E2B7E93EE97A}" type="presParOf" srcId="{6A8B4CC4-F190-4531-A6E6-4990E5451A59}" destId="{E833DC16-6AC5-43A9-B231-7ED50DD8F03A}" srcOrd="0" destOrd="0" presId="urn:microsoft.com/office/officeart/2005/8/layout/hierarchy1"/>
    <dgm:cxn modelId="{DDD035C3-4E0F-41FC-A7DB-CFA5DA67514F}" type="presParOf" srcId="{6A8B4CC4-F190-4531-A6E6-4990E5451A59}" destId="{4AD19F2E-33DE-4F0F-B113-E805665E611B}" srcOrd="1" destOrd="0" presId="urn:microsoft.com/office/officeart/2005/8/layout/hierarchy1"/>
    <dgm:cxn modelId="{8BBF59FD-D78A-422D-99DD-CA44F11886D7}" type="presParOf" srcId="{371BA86D-2C56-4622-A221-B2982B7C1D41}" destId="{721DAAAC-FCC5-42CD-890A-5BA49FD132F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ru-RU" sz="2200" b="1" i="1" dirty="0" smtClean="0">
              <a:solidFill>
                <a:srgbClr val="FF0000"/>
              </a:solidFill>
              <a:latin typeface="+mj-lt"/>
            </a:rPr>
            <a:t>МБУ СШ «Искра» п. Кедровый Красноярского края</a:t>
          </a:r>
        </a:p>
        <a:p>
          <a:r>
            <a:rPr lang="ru-RU" sz="2200" b="1" i="1" dirty="0" smtClean="0">
              <a:latin typeface="+mj-lt"/>
            </a:rPr>
            <a:t>План</a:t>
          </a:r>
          <a:r>
            <a:rPr lang="ru-RU" sz="2200" i="1" dirty="0" smtClean="0">
              <a:latin typeface="+mj-lt"/>
            </a:rPr>
            <a:t>   35 876 тыс.руб.</a:t>
          </a:r>
        </a:p>
        <a:p>
          <a:r>
            <a:rPr lang="ru-RU" sz="2200" b="1" i="1" dirty="0" smtClean="0">
              <a:latin typeface="+mj-lt"/>
            </a:rPr>
            <a:t>Исполнено</a:t>
          </a:r>
          <a:r>
            <a:rPr lang="ru-RU" sz="2200" i="1" dirty="0" smtClean="0">
              <a:latin typeface="+mj-lt"/>
            </a:rPr>
            <a:t>   35 876 тыс.руб. (100,0%)</a:t>
          </a:r>
          <a:endParaRPr lang="ru-RU" sz="2200" i="1" dirty="0"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</dgm:pt>
    <dgm:pt modelId="{723E7940-4E65-427F-8922-ABAEDF018272}" type="pres">
      <dgm:prSet presAssocID="{556CB0E6-8699-4C54-947A-914EBAAFBB96}" presName="text" presStyleLbl="fgAcc0" presStyleIdx="0" presStyleCnt="1" custScaleX="279321" custLinFactNeighborX="2965" custLinFactNeighborY="-19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E09F30BE-3EE9-42DB-B28D-A14B8DA9AF71}" type="presOf" srcId="{6E679E17-3E7D-42B5-94B4-BB4627A7E994}" destId="{A3251C3E-4FB2-4038-BE3D-BB926E39EA42}" srcOrd="0" destOrd="0" presId="urn:microsoft.com/office/officeart/2005/8/layout/hierarchy1"/>
    <dgm:cxn modelId="{C0BCC079-C21C-4F87-94E4-9F2C2B6BDBEA}" type="presOf" srcId="{556CB0E6-8699-4C54-947A-914EBAAFBB96}" destId="{723E7940-4E65-427F-8922-ABAEDF01827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F6F02F57-7015-420C-A0C0-2C638BEA9AAD}" type="presParOf" srcId="{A3251C3E-4FB2-4038-BE3D-BB926E39EA42}" destId="{EB4A5365-FBAD-4A57-AB3D-3AED02F658EB}" srcOrd="0" destOrd="0" presId="urn:microsoft.com/office/officeart/2005/8/layout/hierarchy1"/>
    <dgm:cxn modelId="{1776B1A3-2EE9-4908-BFC1-53481AE6747A}" type="presParOf" srcId="{EB4A5365-FBAD-4A57-AB3D-3AED02F658EB}" destId="{29ACC958-C1A6-4304-A8F8-6BD2EA3F0AF6}" srcOrd="0" destOrd="0" presId="urn:microsoft.com/office/officeart/2005/8/layout/hierarchy1"/>
    <dgm:cxn modelId="{5092B94D-D731-4DA8-B80A-4087FCF3EEA7}" type="presParOf" srcId="{29ACC958-C1A6-4304-A8F8-6BD2EA3F0AF6}" destId="{8E755AC3-4839-467D-AFA2-F67701E5DB70}" srcOrd="0" destOrd="0" presId="urn:microsoft.com/office/officeart/2005/8/layout/hierarchy1"/>
    <dgm:cxn modelId="{BB4A5266-9B2E-442A-BEBE-8BEC5B9E91C2}" type="presParOf" srcId="{29ACC958-C1A6-4304-A8F8-6BD2EA3F0AF6}" destId="{723E7940-4E65-427F-8922-ABAEDF018272}" srcOrd="1" destOrd="0" presId="urn:microsoft.com/office/officeart/2005/8/layout/hierarchy1"/>
    <dgm:cxn modelId="{505A929F-BC47-4388-8198-AA4F718F911B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ln w="9525">
          <a:solidFill>
            <a:schemeClr val="tx1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800" b="1" i="1" dirty="0" smtClean="0">
              <a:solidFill>
                <a:srgbClr val="FF0000"/>
              </a:solidFill>
              <a:latin typeface="+mj-lt"/>
            </a:rPr>
            <a:t>«Формирование комфортной городской среды»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План</a:t>
          </a:r>
          <a:r>
            <a:rPr lang="ru-RU" sz="1400" i="1" dirty="0" smtClean="0">
              <a:latin typeface="+mj-lt"/>
            </a:rPr>
            <a:t>   2 957 тыс.руб.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Исполнено</a:t>
          </a:r>
          <a:r>
            <a:rPr lang="ru-RU" sz="1400" i="1" dirty="0" smtClean="0">
              <a:latin typeface="+mj-lt"/>
            </a:rPr>
            <a:t>   2 957 тыс.руб. </a:t>
          </a:r>
          <a:r>
            <a:rPr lang="ru-RU" sz="1400" i="1" dirty="0" smtClean="0">
              <a:solidFill>
                <a:schemeClr val="tx1"/>
              </a:solidFill>
              <a:latin typeface="+mj-lt"/>
            </a:rPr>
            <a:t>(100,0%)</a:t>
          </a:r>
        </a:p>
        <a:p>
          <a:r>
            <a:rPr lang="ru-RU" sz="1400" i="1" dirty="0" smtClean="0">
              <a:solidFill>
                <a:schemeClr val="tx1"/>
              </a:solidFill>
              <a:latin typeface="+mj-lt"/>
            </a:rPr>
            <a:t>- Дворовые территории по адресу ул. Гвардейская, д. 8 и ул. Дзержинского, д. 5 </a:t>
          </a: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723E7940-4E65-427F-8922-ABAEDF018272}" type="pres">
      <dgm:prSet presAssocID="{556CB0E6-8699-4C54-947A-914EBAAFBB96}" presName="text" presStyleLbl="fgAcc0" presStyleIdx="0" presStyleCnt="1" custScaleX="285467" custScaleY="52933" custLinFactNeighborX="-2485" custLinFactNeighborY="-3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B70E4A5F-0046-43F7-B531-816A827D5F3C}" type="presOf" srcId="{556CB0E6-8699-4C54-947A-914EBAAFBB96}" destId="{723E7940-4E65-427F-8922-ABAEDF018272}" srcOrd="0" destOrd="0" presId="urn:microsoft.com/office/officeart/2005/8/layout/hierarchy1"/>
    <dgm:cxn modelId="{284CC463-46E4-4098-B894-0AC41544146E}" type="presOf" srcId="{6E679E17-3E7D-42B5-94B4-BB4627A7E994}" destId="{A3251C3E-4FB2-4038-BE3D-BB926E39EA4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255EFDD4-4B98-49AE-8353-F05601FD1D15}" type="presParOf" srcId="{A3251C3E-4FB2-4038-BE3D-BB926E39EA42}" destId="{EB4A5365-FBAD-4A57-AB3D-3AED02F658EB}" srcOrd="0" destOrd="0" presId="urn:microsoft.com/office/officeart/2005/8/layout/hierarchy1"/>
    <dgm:cxn modelId="{3D5021AE-C4E9-419F-8737-B8E72CC73247}" type="presParOf" srcId="{EB4A5365-FBAD-4A57-AB3D-3AED02F658EB}" destId="{29ACC958-C1A6-4304-A8F8-6BD2EA3F0AF6}" srcOrd="0" destOrd="0" presId="urn:microsoft.com/office/officeart/2005/8/layout/hierarchy1"/>
    <dgm:cxn modelId="{D85A89FA-C7DC-4262-ABE3-007F0D3C98F3}" type="presParOf" srcId="{29ACC958-C1A6-4304-A8F8-6BD2EA3F0AF6}" destId="{8E755AC3-4839-467D-AFA2-F67701E5DB70}" srcOrd="0" destOrd="0" presId="urn:microsoft.com/office/officeart/2005/8/layout/hierarchy1"/>
    <dgm:cxn modelId="{A32DC886-F1B4-4D9A-95F4-A9BDCACEB091}" type="presParOf" srcId="{29ACC958-C1A6-4304-A8F8-6BD2EA3F0AF6}" destId="{723E7940-4E65-427F-8922-ABAEDF018272}" srcOrd="1" destOrd="0" presId="urn:microsoft.com/office/officeart/2005/8/layout/hierarchy1"/>
    <dgm:cxn modelId="{7C1BEBE1-090E-4038-ACDF-E6AFDFB03063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ln w="9525">
          <a:solidFill>
            <a:schemeClr val="tx1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800" b="1" i="1" dirty="0" smtClean="0">
              <a:solidFill>
                <a:srgbClr val="FF0000"/>
              </a:solidFill>
              <a:latin typeface="+mj-lt"/>
            </a:rPr>
            <a:t>«Образование»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План</a:t>
          </a:r>
          <a:r>
            <a:rPr lang="ru-RU" sz="1400" i="1" dirty="0" smtClean="0">
              <a:latin typeface="+mj-lt"/>
            </a:rPr>
            <a:t>   382 тыс.руб.</a:t>
          </a:r>
        </a:p>
        <a:p>
          <a:pPr>
            <a:spcAft>
              <a:spcPts val="0"/>
            </a:spcAft>
          </a:pPr>
          <a:r>
            <a:rPr lang="ru-RU" sz="1400" b="1" i="1" dirty="0" smtClean="0">
              <a:latin typeface="+mj-lt"/>
            </a:rPr>
            <a:t>Исполнено</a:t>
          </a:r>
          <a:r>
            <a:rPr lang="ru-RU" sz="1400" i="1" dirty="0" smtClean="0">
              <a:latin typeface="+mj-lt"/>
            </a:rPr>
            <a:t>   382 тыс.руб. </a:t>
          </a:r>
          <a:r>
            <a:rPr lang="ru-RU" sz="1400" i="1" dirty="0" smtClean="0">
              <a:solidFill>
                <a:schemeClr val="tx1"/>
              </a:solidFill>
              <a:latin typeface="+mj-lt"/>
            </a:rPr>
            <a:t>(100,0%)</a:t>
          </a:r>
        </a:p>
        <a:p>
          <a:pPr>
            <a:spcAft>
              <a:spcPts val="0"/>
            </a:spcAft>
          </a:pPr>
          <a:r>
            <a:rPr lang="ru-RU" sz="1400" i="1" dirty="0" smtClean="0">
              <a:latin typeface="+mj-lt"/>
            </a:rPr>
            <a:t>- Обеспечение деятельности советников директора по воспитанию и </a:t>
          </a:r>
        </a:p>
        <a:p>
          <a:pPr>
            <a:spcAft>
              <a:spcPts val="0"/>
            </a:spcAft>
          </a:pPr>
          <a:r>
            <a:rPr lang="ru-RU" sz="1400" i="1" dirty="0" smtClean="0">
              <a:latin typeface="+mj-lt"/>
            </a:rPr>
            <a:t>взаимодействию с детскими общественными объединениями в </a:t>
          </a:r>
        </a:p>
        <a:p>
          <a:pPr>
            <a:spcAft>
              <a:spcPts val="0"/>
            </a:spcAft>
          </a:pPr>
          <a:r>
            <a:rPr lang="ru-RU" sz="1400" i="1" dirty="0" smtClean="0">
              <a:latin typeface="+mj-lt"/>
            </a:rPr>
            <a:t>общеобразовательных организациях</a:t>
          </a:r>
          <a:endParaRPr lang="ru-RU" sz="1400" i="1" dirty="0" smtClean="0">
            <a:solidFill>
              <a:schemeClr val="tx1"/>
            </a:solidFill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723E7940-4E65-427F-8922-ABAEDF018272}" type="pres">
      <dgm:prSet presAssocID="{556CB0E6-8699-4C54-947A-914EBAAFBB96}" presName="text" presStyleLbl="fgAcc0" presStyleIdx="0" presStyleCnt="1" custScaleX="285467" custScaleY="74778" custLinFactNeighborX="-2485" custLinFactNeighborY="-3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257EDBAC-F867-4381-ABCB-9FD5D03E99E2}" type="presOf" srcId="{6E679E17-3E7D-42B5-94B4-BB4627A7E994}" destId="{A3251C3E-4FB2-4038-BE3D-BB926E39EA42}" srcOrd="0" destOrd="0" presId="urn:microsoft.com/office/officeart/2005/8/layout/hierarchy1"/>
    <dgm:cxn modelId="{75AF5ED3-6B21-4137-8FE3-B5683AC12DFD}" type="presOf" srcId="{556CB0E6-8699-4C54-947A-914EBAAFBB96}" destId="{723E7940-4E65-427F-8922-ABAEDF01827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31F04DB6-7747-4D52-837B-4C83D9945F8F}" type="presParOf" srcId="{A3251C3E-4FB2-4038-BE3D-BB926E39EA42}" destId="{EB4A5365-FBAD-4A57-AB3D-3AED02F658EB}" srcOrd="0" destOrd="0" presId="urn:microsoft.com/office/officeart/2005/8/layout/hierarchy1"/>
    <dgm:cxn modelId="{3154179E-F2DC-41C0-A11F-A5E8FB5B63D6}" type="presParOf" srcId="{EB4A5365-FBAD-4A57-AB3D-3AED02F658EB}" destId="{29ACC958-C1A6-4304-A8F8-6BD2EA3F0AF6}" srcOrd="0" destOrd="0" presId="urn:microsoft.com/office/officeart/2005/8/layout/hierarchy1"/>
    <dgm:cxn modelId="{A20C59EE-9B60-44D8-B949-CE5757539E38}" type="presParOf" srcId="{29ACC958-C1A6-4304-A8F8-6BD2EA3F0AF6}" destId="{8E755AC3-4839-467D-AFA2-F67701E5DB70}" srcOrd="0" destOrd="0" presId="urn:microsoft.com/office/officeart/2005/8/layout/hierarchy1"/>
    <dgm:cxn modelId="{042210A7-C457-4F48-A0DF-C680D652D670}" type="presParOf" srcId="{29ACC958-C1A6-4304-A8F8-6BD2EA3F0AF6}" destId="{723E7940-4E65-427F-8922-ABAEDF018272}" srcOrd="1" destOrd="0" presId="urn:microsoft.com/office/officeart/2005/8/layout/hierarchy1"/>
    <dgm:cxn modelId="{E799CF17-8212-42E4-9CF1-9CDA9957A4B4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ru-RU" sz="2800" b="1" i="1" dirty="0" smtClean="0">
              <a:latin typeface="+mj-lt"/>
            </a:rPr>
            <a:t>План</a:t>
          </a:r>
          <a:r>
            <a:rPr lang="ru-RU" sz="2800" i="1" dirty="0" smtClean="0">
              <a:latin typeface="+mj-lt"/>
            </a:rPr>
            <a:t>   </a:t>
          </a:r>
          <a:r>
            <a:rPr lang="ru-RU" sz="2800" i="1" dirty="0" smtClean="0">
              <a:solidFill>
                <a:schemeClr val="tx1"/>
              </a:solidFill>
              <a:latin typeface="+mj-lt"/>
            </a:rPr>
            <a:t>625 </a:t>
          </a:r>
          <a:r>
            <a:rPr lang="ru-RU" sz="2800" i="1" dirty="0" smtClean="0">
              <a:latin typeface="+mj-lt"/>
            </a:rPr>
            <a:t>тыс.руб.</a:t>
          </a:r>
        </a:p>
        <a:p>
          <a:r>
            <a:rPr lang="ru-RU" sz="2800" b="1" i="1" dirty="0" smtClean="0">
              <a:latin typeface="+mj-lt"/>
            </a:rPr>
            <a:t>Исполнено</a:t>
          </a:r>
          <a:r>
            <a:rPr lang="ru-RU" sz="2800" i="1" dirty="0" smtClean="0">
              <a:latin typeface="+mj-lt"/>
            </a:rPr>
            <a:t>   </a:t>
          </a:r>
          <a:r>
            <a:rPr lang="ru-RU" sz="2800" i="1" dirty="0" smtClean="0">
              <a:solidFill>
                <a:schemeClr val="tx1"/>
              </a:solidFill>
              <a:latin typeface="+mj-lt"/>
            </a:rPr>
            <a:t>493</a:t>
          </a:r>
          <a:r>
            <a:rPr lang="ru-RU" sz="2800" i="1" dirty="0" smtClean="0">
              <a:latin typeface="+mj-lt"/>
            </a:rPr>
            <a:t> тыс.руб. (78,9%)         </a:t>
          </a:r>
          <a:endParaRPr lang="ru-RU" sz="2800" i="1" dirty="0"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</dgm:pt>
    <dgm:pt modelId="{723E7940-4E65-427F-8922-ABAEDF018272}" type="pres">
      <dgm:prSet presAssocID="{556CB0E6-8699-4C54-947A-914EBAAFBB96}" presName="text" presStyleLbl="fgAcc0" presStyleIdx="0" presStyleCnt="1" custScaleX="285157" custScaleY="75133" custLinFactNeighborX="1327" custLinFactNeighborY="115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3B9D1ED9-03BE-43C4-8D30-51666140A3FF}" type="presOf" srcId="{6E679E17-3E7D-42B5-94B4-BB4627A7E994}" destId="{A3251C3E-4FB2-4038-BE3D-BB926E39EA42}" srcOrd="0" destOrd="0" presId="urn:microsoft.com/office/officeart/2005/8/layout/hierarchy1"/>
    <dgm:cxn modelId="{893DFC21-84B4-490E-8FEC-DA35FC3A12A9}" type="presOf" srcId="{556CB0E6-8699-4C54-947A-914EBAAFBB96}" destId="{723E7940-4E65-427F-8922-ABAEDF01827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F7FC5217-FC92-433C-8E3F-B0F46DB25410}" type="presParOf" srcId="{A3251C3E-4FB2-4038-BE3D-BB926E39EA42}" destId="{EB4A5365-FBAD-4A57-AB3D-3AED02F658EB}" srcOrd="0" destOrd="0" presId="urn:microsoft.com/office/officeart/2005/8/layout/hierarchy1"/>
    <dgm:cxn modelId="{F912D77D-9416-404A-9B49-6B02B6E53E56}" type="presParOf" srcId="{EB4A5365-FBAD-4A57-AB3D-3AED02F658EB}" destId="{29ACC958-C1A6-4304-A8F8-6BD2EA3F0AF6}" srcOrd="0" destOrd="0" presId="urn:microsoft.com/office/officeart/2005/8/layout/hierarchy1"/>
    <dgm:cxn modelId="{4C5BC737-E2CF-4687-B748-B45FF00A667E}" type="presParOf" srcId="{29ACC958-C1A6-4304-A8F8-6BD2EA3F0AF6}" destId="{8E755AC3-4839-467D-AFA2-F67701E5DB70}" srcOrd="0" destOrd="0" presId="urn:microsoft.com/office/officeart/2005/8/layout/hierarchy1"/>
    <dgm:cxn modelId="{529C91F6-D983-44F9-B85B-D0F8C4B54645}" type="presParOf" srcId="{29ACC958-C1A6-4304-A8F8-6BD2EA3F0AF6}" destId="{723E7940-4E65-427F-8922-ABAEDF018272}" srcOrd="1" destOrd="0" presId="urn:microsoft.com/office/officeart/2005/8/layout/hierarchy1"/>
    <dgm:cxn modelId="{A6931FDD-CC16-4093-9CCD-422FE4CA16A3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09201C-5CEF-46A3-908E-F2601B7FED1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4EACF8-D8BA-48A3-A91C-B75A4087C1E9}">
      <dgm:prSet phldrT="[Текст]" custT="1"/>
      <dgm:spPr>
        <a:solidFill>
          <a:srgbClr val="92D050"/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ru-RU" sz="1400" b="1" i="1" dirty="0" smtClean="0">
              <a:solidFill>
                <a:srgbClr val="FF0000"/>
              </a:solidFill>
              <a:latin typeface="+mj-lt"/>
            </a:rPr>
            <a:t>0501 Жилищное хозяйство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1 500 тыс. руб.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1 442 тыс.руб. (96,1%)</a:t>
          </a:r>
          <a:endParaRPr lang="ru-RU" sz="1350" i="1" dirty="0">
            <a:latin typeface="+mj-lt"/>
          </a:endParaRPr>
        </a:p>
      </dgm:t>
    </dgm:pt>
    <dgm:pt modelId="{0D5D3263-1318-45F3-8258-05A33F5EF0E7}" type="par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11077BEA-0E0D-41D2-95A9-9CB4F8D6BE11}" type="sib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E89B8541-A7E4-4F85-A985-B95043540C8B}" type="pres">
      <dgm:prSet presAssocID="{6609201C-5CEF-46A3-908E-F2601B7FED1F}" presName="Name0" presStyleCnt="0">
        <dgm:presLayoutVars>
          <dgm:dir/>
          <dgm:animLvl val="lvl"/>
          <dgm:resizeHandles val="exact"/>
        </dgm:presLayoutVars>
      </dgm:prSet>
      <dgm:spPr/>
    </dgm:pt>
    <dgm:pt modelId="{58ED6DB8-D95C-40A5-86FF-B4CF72A45DFE}" type="pres">
      <dgm:prSet presAssocID="{5E4EACF8-D8BA-48A3-A91C-B75A4087C1E9}" presName="parTxOnly" presStyleLbl="node1" presStyleIdx="0" presStyleCnt="1" custScaleX="86859" custLinFactNeighborX="1158" custLinFactNeighborY="-32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AB3A11-0C85-4426-87DA-4615F80459AB}" type="presOf" srcId="{5E4EACF8-D8BA-48A3-A91C-B75A4087C1E9}" destId="{58ED6DB8-D95C-40A5-86FF-B4CF72A45DFE}" srcOrd="0" destOrd="0" presId="urn:microsoft.com/office/officeart/2005/8/layout/chevron1"/>
    <dgm:cxn modelId="{A175EBEB-E3F1-4701-96CB-E21E95D5C6B1}" srcId="{6609201C-5CEF-46A3-908E-F2601B7FED1F}" destId="{5E4EACF8-D8BA-48A3-A91C-B75A4087C1E9}" srcOrd="0" destOrd="0" parTransId="{0D5D3263-1318-45F3-8258-05A33F5EF0E7}" sibTransId="{11077BEA-0E0D-41D2-95A9-9CB4F8D6BE11}"/>
    <dgm:cxn modelId="{304B5C50-9040-4C1D-BEDC-2353DC2FBF65}" type="presOf" srcId="{6609201C-5CEF-46A3-908E-F2601B7FED1F}" destId="{E89B8541-A7E4-4F85-A985-B95043540C8B}" srcOrd="0" destOrd="0" presId="urn:microsoft.com/office/officeart/2005/8/layout/chevron1"/>
    <dgm:cxn modelId="{72DE185D-092F-44C4-B237-86D791A4AEB4}" type="presParOf" srcId="{E89B8541-A7E4-4F85-A985-B95043540C8B}" destId="{58ED6DB8-D95C-40A5-86FF-B4CF72A45DFE}" srcOrd="0" destOrd="0" presId="urn:microsoft.com/office/officeart/2005/8/layout/chevron1"/>
  </dgm:cxnLst>
  <dgm:bg>
    <a:noFill/>
    <a:effectLst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09201C-5CEF-46A3-908E-F2601B7FED1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4EACF8-D8BA-48A3-A91C-B75A4087C1E9}">
      <dgm:prSet phldrT="[Текст]" custT="1"/>
      <dgm:spPr>
        <a:solidFill>
          <a:srgbClr val="92D050"/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ru-RU" sz="1400" b="1" i="1" dirty="0" smtClean="0">
              <a:solidFill>
                <a:srgbClr val="FF0000"/>
              </a:solidFill>
              <a:latin typeface="+mj-lt"/>
            </a:rPr>
            <a:t>0502 Коммунальное  хозяйство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3 928 тыс. руб.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Исполнено 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3 871 тыс.руб. (98,5%)</a:t>
          </a:r>
          <a:endParaRPr lang="ru-RU" sz="1350" i="1" dirty="0">
            <a:latin typeface="+mj-lt"/>
          </a:endParaRPr>
        </a:p>
      </dgm:t>
    </dgm:pt>
    <dgm:pt modelId="{0D5D3263-1318-45F3-8258-05A33F5EF0E7}" type="par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11077BEA-0E0D-41D2-95A9-9CB4F8D6BE11}" type="sib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E89B8541-A7E4-4F85-A985-B95043540C8B}" type="pres">
      <dgm:prSet presAssocID="{6609201C-5CEF-46A3-908E-F2601B7FED1F}" presName="Name0" presStyleCnt="0">
        <dgm:presLayoutVars>
          <dgm:dir/>
          <dgm:animLvl val="lvl"/>
          <dgm:resizeHandles val="exact"/>
        </dgm:presLayoutVars>
      </dgm:prSet>
      <dgm:spPr/>
    </dgm:pt>
    <dgm:pt modelId="{58ED6DB8-D95C-40A5-86FF-B4CF72A45DFE}" type="pres">
      <dgm:prSet presAssocID="{5E4EACF8-D8BA-48A3-A91C-B75A4087C1E9}" presName="parTxOnly" presStyleLbl="node1" presStyleIdx="0" presStyleCnt="1" custScaleX="87240" custScaleY="77778" custLinFactNeighborX="5428" custLinFactNeighborY="-97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5E6612-1193-4CF5-B505-D2FCC863C67A}" type="presOf" srcId="{5E4EACF8-D8BA-48A3-A91C-B75A4087C1E9}" destId="{58ED6DB8-D95C-40A5-86FF-B4CF72A45DFE}" srcOrd="0" destOrd="0" presId="urn:microsoft.com/office/officeart/2005/8/layout/chevron1"/>
    <dgm:cxn modelId="{A175EBEB-E3F1-4701-96CB-E21E95D5C6B1}" srcId="{6609201C-5CEF-46A3-908E-F2601B7FED1F}" destId="{5E4EACF8-D8BA-48A3-A91C-B75A4087C1E9}" srcOrd="0" destOrd="0" parTransId="{0D5D3263-1318-45F3-8258-05A33F5EF0E7}" sibTransId="{11077BEA-0E0D-41D2-95A9-9CB4F8D6BE11}"/>
    <dgm:cxn modelId="{9E85DFE4-F8C1-4061-A5CC-82EB4F93C5AA}" type="presOf" srcId="{6609201C-5CEF-46A3-908E-F2601B7FED1F}" destId="{E89B8541-A7E4-4F85-A985-B95043540C8B}" srcOrd="0" destOrd="0" presId="urn:microsoft.com/office/officeart/2005/8/layout/chevron1"/>
    <dgm:cxn modelId="{4202A7E4-5F9F-41C6-930F-58FA94DD1252}" type="presParOf" srcId="{E89B8541-A7E4-4F85-A985-B95043540C8B}" destId="{58ED6DB8-D95C-40A5-86FF-B4CF72A45DF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09201C-5CEF-46A3-908E-F2601B7FED1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4EACF8-D8BA-48A3-A91C-B75A4087C1E9}">
      <dgm:prSet phldrT="[Текст]" custT="1"/>
      <dgm:spPr>
        <a:solidFill>
          <a:srgbClr val="92D050"/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ru-RU" sz="1400" b="1" i="1" dirty="0" smtClean="0">
              <a:solidFill>
                <a:srgbClr val="FF0000"/>
              </a:solidFill>
              <a:latin typeface="+mj-lt"/>
            </a:rPr>
            <a:t>0503 Благоустройство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9 057 тыс. руб.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8 072 тыс.руб. (89,1%)</a:t>
          </a:r>
          <a:endParaRPr lang="ru-RU" sz="1350" i="1" dirty="0">
            <a:latin typeface="+mj-lt"/>
          </a:endParaRPr>
        </a:p>
      </dgm:t>
    </dgm:pt>
    <dgm:pt modelId="{0D5D3263-1318-45F3-8258-05A33F5EF0E7}" type="par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11077BEA-0E0D-41D2-95A9-9CB4F8D6BE11}" type="sib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E89B8541-A7E4-4F85-A985-B95043540C8B}" type="pres">
      <dgm:prSet presAssocID="{6609201C-5CEF-46A3-908E-F2601B7FED1F}" presName="Name0" presStyleCnt="0">
        <dgm:presLayoutVars>
          <dgm:dir/>
          <dgm:animLvl val="lvl"/>
          <dgm:resizeHandles val="exact"/>
        </dgm:presLayoutVars>
      </dgm:prSet>
      <dgm:spPr/>
    </dgm:pt>
    <dgm:pt modelId="{58ED6DB8-D95C-40A5-86FF-B4CF72A45DFE}" type="pres">
      <dgm:prSet presAssocID="{5E4EACF8-D8BA-48A3-A91C-B75A4087C1E9}" presName="parTxOnly" presStyleLbl="node1" presStyleIdx="0" presStyleCnt="1" custScaleX="84959" custLinFactNeighborX="6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75EBEB-E3F1-4701-96CB-E21E95D5C6B1}" srcId="{6609201C-5CEF-46A3-908E-F2601B7FED1F}" destId="{5E4EACF8-D8BA-48A3-A91C-B75A4087C1E9}" srcOrd="0" destOrd="0" parTransId="{0D5D3263-1318-45F3-8258-05A33F5EF0E7}" sibTransId="{11077BEA-0E0D-41D2-95A9-9CB4F8D6BE11}"/>
    <dgm:cxn modelId="{A7E68C4B-98CC-4498-9C87-8B991FB6A614}" type="presOf" srcId="{6609201C-5CEF-46A3-908E-F2601B7FED1F}" destId="{E89B8541-A7E4-4F85-A985-B95043540C8B}" srcOrd="0" destOrd="0" presId="urn:microsoft.com/office/officeart/2005/8/layout/chevron1"/>
    <dgm:cxn modelId="{07EEB85D-1AAC-40DB-A876-8E3C371901C0}" type="presOf" srcId="{5E4EACF8-D8BA-48A3-A91C-B75A4087C1E9}" destId="{58ED6DB8-D95C-40A5-86FF-B4CF72A45DFE}" srcOrd="0" destOrd="0" presId="urn:microsoft.com/office/officeart/2005/8/layout/chevron1"/>
    <dgm:cxn modelId="{A554E3A6-1DB8-4704-9267-325CDA59A49E}" type="presParOf" srcId="{E89B8541-A7E4-4F85-A985-B95043540C8B}" destId="{58ED6DB8-D95C-40A5-86FF-B4CF72A45DF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09201C-5CEF-46A3-908E-F2601B7FED1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4EACF8-D8BA-48A3-A91C-B75A4087C1E9}">
      <dgm:prSet phldrT="[Текст]" custT="1"/>
      <dgm:spPr>
        <a:solidFill>
          <a:srgbClr val="92D050"/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ru-RU" sz="1400" b="1" i="1" dirty="0" smtClean="0">
              <a:solidFill>
                <a:srgbClr val="FF0000"/>
              </a:solidFill>
              <a:latin typeface="+mj-lt"/>
            </a:rPr>
            <a:t>0505 Другие вопросы в области жилищно-коммунального хозяйства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13 760 тыс. руб.</a:t>
          </a:r>
        </a:p>
        <a:p>
          <a:pPr algn="l">
            <a:spcAft>
              <a:spcPts val="0"/>
            </a:spcAft>
          </a:pPr>
          <a:r>
            <a:rPr lang="ru-RU" sz="1350" b="1" i="1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dirty="0" smtClean="0">
              <a:solidFill>
                <a:schemeClr val="tx1"/>
              </a:solidFill>
              <a:latin typeface="+mj-lt"/>
            </a:rPr>
            <a:t>13 589 тыс.руб. (96,3%)</a:t>
          </a:r>
          <a:endParaRPr lang="ru-RU" sz="1350" i="1" dirty="0">
            <a:latin typeface="+mj-lt"/>
          </a:endParaRPr>
        </a:p>
      </dgm:t>
    </dgm:pt>
    <dgm:pt modelId="{0D5D3263-1318-45F3-8258-05A33F5EF0E7}" type="par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11077BEA-0E0D-41D2-95A9-9CB4F8D6BE11}" type="sibTrans" cxnId="{A175EBEB-E3F1-4701-96CB-E21E95D5C6B1}">
      <dgm:prSet/>
      <dgm:spPr/>
      <dgm:t>
        <a:bodyPr/>
        <a:lstStyle/>
        <a:p>
          <a:endParaRPr lang="ru-RU" i="1">
            <a:latin typeface="+mj-lt"/>
          </a:endParaRPr>
        </a:p>
      </dgm:t>
    </dgm:pt>
    <dgm:pt modelId="{E89B8541-A7E4-4F85-A985-B95043540C8B}" type="pres">
      <dgm:prSet presAssocID="{6609201C-5CEF-46A3-908E-F2601B7FED1F}" presName="Name0" presStyleCnt="0">
        <dgm:presLayoutVars>
          <dgm:dir/>
          <dgm:animLvl val="lvl"/>
          <dgm:resizeHandles val="exact"/>
        </dgm:presLayoutVars>
      </dgm:prSet>
      <dgm:spPr/>
    </dgm:pt>
    <dgm:pt modelId="{58ED6DB8-D95C-40A5-86FF-B4CF72A45DFE}" type="pres">
      <dgm:prSet presAssocID="{5E4EACF8-D8BA-48A3-A91C-B75A4087C1E9}" presName="parTxOnly" presStyleLbl="node1" presStyleIdx="0" presStyleCnt="1" custScaleX="87895" custLinFactNeighborX="-40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476FD1-158E-49B0-8BEE-C69DD83F7B9A}" type="presOf" srcId="{6609201C-5CEF-46A3-908E-F2601B7FED1F}" destId="{E89B8541-A7E4-4F85-A985-B95043540C8B}" srcOrd="0" destOrd="0" presId="urn:microsoft.com/office/officeart/2005/8/layout/chevron1"/>
    <dgm:cxn modelId="{A175EBEB-E3F1-4701-96CB-E21E95D5C6B1}" srcId="{6609201C-5CEF-46A3-908E-F2601B7FED1F}" destId="{5E4EACF8-D8BA-48A3-A91C-B75A4087C1E9}" srcOrd="0" destOrd="0" parTransId="{0D5D3263-1318-45F3-8258-05A33F5EF0E7}" sibTransId="{11077BEA-0E0D-41D2-95A9-9CB4F8D6BE11}"/>
    <dgm:cxn modelId="{DBAFF61A-4E11-46E5-855D-B88F4CB2FE54}" type="presOf" srcId="{5E4EACF8-D8BA-48A3-A91C-B75A4087C1E9}" destId="{58ED6DB8-D95C-40A5-86FF-B4CF72A45DFE}" srcOrd="0" destOrd="0" presId="urn:microsoft.com/office/officeart/2005/8/layout/chevron1"/>
    <dgm:cxn modelId="{CEEBB6D3-D70C-468D-892E-4E19638B15D2}" type="presParOf" srcId="{E89B8541-A7E4-4F85-A985-B95043540C8B}" destId="{58ED6DB8-D95C-40A5-86FF-B4CF72A45DF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ru-RU" sz="2800" b="1" i="1" dirty="0" smtClean="0">
              <a:latin typeface="+mj-lt"/>
            </a:rPr>
            <a:t>План</a:t>
          </a:r>
          <a:r>
            <a:rPr lang="ru-RU" sz="2800" i="1" dirty="0" smtClean="0">
              <a:latin typeface="+mj-lt"/>
            </a:rPr>
            <a:t>   </a:t>
          </a:r>
          <a:r>
            <a:rPr lang="ru-RU" sz="2800" i="1" dirty="0" smtClean="0">
              <a:solidFill>
                <a:schemeClr val="tx1"/>
              </a:solidFill>
              <a:latin typeface="+mj-lt"/>
            </a:rPr>
            <a:t>2 820 </a:t>
          </a:r>
          <a:r>
            <a:rPr lang="ru-RU" sz="2800" i="1" dirty="0" smtClean="0">
              <a:latin typeface="+mj-lt"/>
            </a:rPr>
            <a:t>тыс.руб.</a:t>
          </a:r>
        </a:p>
        <a:p>
          <a:r>
            <a:rPr lang="ru-RU" sz="2800" b="1" i="1" dirty="0" smtClean="0">
              <a:latin typeface="+mj-lt"/>
            </a:rPr>
            <a:t>Исполнено</a:t>
          </a:r>
          <a:r>
            <a:rPr lang="ru-RU" sz="2800" i="1" dirty="0" smtClean="0">
              <a:latin typeface="+mj-lt"/>
            </a:rPr>
            <a:t>   </a:t>
          </a:r>
          <a:r>
            <a:rPr lang="ru-RU" sz="2800" i="1" dirty="0" smtClean="0">
              <a:solidFill>
                <a:schemeClr val="tx1"/>
              </a:solidFill>
              <a:latin typeface="+mj-lt"/>
            </a:rPr>
            <a:t>0</a:t>
          </a:r>
          <a:r>
            <a:rPr lang="ru-RU" sz="2800" i="1" dirty="0" smtClean="0">
              <a:latin typeface="+mj-lt"/>
            </a:rPr>
            <a:t> тыс.руб. (0,0%)         </a:t>
          </a:r>
          <a:endParaRPr lang="ru-RU" sz="2800" i="1" dirty="0"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</dgm:pt>
    <dgm:pt modelId="{723E7940-4E65-427F-8922-ABAEDF018272}" type="pres">
      <dgm:prSet presAssocID="{556CB0E6-8699-4C54-947A-914EBAAFBB96}" presName="text" presStyleLbl="fgAcc0" presStyleIdx="0" presStyleCnt="1" custScaleX="260624" custScaleY="75133" custLinFactNeighborX="1327" custLinFactNeighborY="115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45B8CF20-FB48-46C8-BD02-A0A3EB948AC5}" type="presOf" srcId="{556CB0E6-8699-4C54-947A-914EBAAFBB96}" destId="{723E7940-4E65-427F-8922-ABAEDF018272}" srcOrd="0" destOrd="0" presId="urn:microsoft.com/office/officeart/2005/8/layout/hierarchy1"/>
    <dgm:cxn modelId="{603F3D05-CE11-4AFB-A73A-94643864EC59}" type="presOf" srcId="{6E679E17-3E7D-42B5-94B4-BB4627A7E994}" destId="{A3251C3E-4FB2-4038-BE3D-BB926E39EA4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D4C1A815-56F8-45A7-8182-4EA8B719630B}" type="presParOf" srcId="{A3251C3E-4FB2-4038-BE3D-BB926E39EA42}" destId="{EB4A5365-FBAD-4A57-AB3D-3AED02F658EB}" srcOrd="0" destOrd="0" presId="urn:microsoft.com/office/officeart/2005/8/layout/hierarchy1"/>
    <dgm:cxn modelId="{04DD4551-B18A-434C-9752-CCA31A55AD1F}" type="presParOf" srcId="{EB4A5365-FBAD-4A57-AB3D-3AED02F658EB}" destId="{29ACC958-C1A6-4304-A8F8-6BD2EA3F0AF6}" srcOrd="0" destOrd="0" presId="urn:microsoft.com/office/officeart/2005/8/layout/hierarchy1"/>
    <dgm:cxn modelId="{03C147FF-F847-4224-9148-F3678497D804}" type="presParOf" srcId="{29ACC958-C1A6-4304-A8F8-6BD2EA3F0AF6}" destId="{8E755AC3-4839-467D-AFA2-F67701E5DB70}" srcOrd="0" destOrd="0" presId="urn:microsoft.com/office/officeart/2005/8/layout/hierarchy1"/>
    <dgm:cxn modelId="{BADD7A10-2DCB-4F39-9E75-89F116F2B5BE}" type="presParOf" srcId="{29ACC958-C1A6-4304-A8F8-6BD2EA3F0AF6}" destId="{723E7940-4E65-427F-8922-ABAEDF018272}" srcOrd="1" destOrd="0" presId="urn:microsoft.com/office/officeart/2005/8/layout/hierarchy1"/>
    <dgm:cxn modelId="{B5853A2E-9B53-4DE1-BC2A-C78AC0A5EBBF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ru-RU" sz="2800" b="1" i="1" dirty="0" smtClean="0">
              <a:solidFill>
                <a:srgbClr val="FF0000"/>
              </a:solidFill>
              <a:latin typeface="+mj-lt"/>
            </a:rPr>
            <a:t>МБУК «ДК п.Кедровый»</a:t>
          </a:r>
        </a:p>
        <a:p>
          <a:r>
            <a:rPr lang="ru-RU" sz="2800" b="1" i="1" dirty="0" smtClean="0">
              <a:latin typeface="+mj-lt"/>
            </a:rPr>
            <a:t>План</a:t>
          </a:r>
          <a:r>
            <a:rPr lang="ru-RU" sz="2800" i="1" dirty="0" smtClean="0">
              <a:latin typeface="+mj-lt"/>
            </a:rPr>
            <a:t>   13 160 тыс.руб.</a:t>
          </a:r>
        </a:p>
        <a:p>
          <a:r>
            <a:rPr lang="ru-RU" sz="2800" b="1" i="1" dirty="0" smtClean="0">
              <a:latin typeface="+mj-lt"/>
            </a:rPr>
            <a:t>Исполнено</a:t>
          </a:r>
          <a:r>
            <a:rPr lang="ru-RU" sz="2800" i="1" dirty="0" smtClean="0">
              <a:latin typeface="+mj-lt"/>
            </a:rPr>
            <a:t>   13 160 тыс.руб. (100,0%)         </a:t>
          </a:r>
          <a:endParaRPr lang="ru-RU" sz="2800" i="1" dirty="0"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</dgm:pt>
    <dgm:pt modelId="{723E7940-4E65-427F-8922-ABAEDF018272}" type="pres">
      <dgm:prSet presAssocID="{556CB0E6-8699-4C54-947A-914EBAAFBB96}" presName="text" presStyleLbl="fgAcc0" presStyleIdx="0" presStyleCnt="1" custScaleX="316659" custScaleY="131267" custLinFactNeighborX="-166" custLinFactNeighborY="-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24E7881D-E4BE-4BF9-82A8-A070B490872C}" type="presOf" srcId="{6E679E17-3E7D-42B5-94B4-BB4627A7E994}" destId="{A3251C3E-4FB2-4038-BE3D-BB926E39EA4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E55C27E4-27DC-477A-A7EE-487D32D6FD8F}" type="presOf" srcId="{556CB0E6-8699-4C54-947A-914EBAAFBB96}" destId="{723E7940-4E65-427F-8922-ABAEDF018272}" srcOrd="0" destOrd="0" presId="urn:microsoft.com/office/officeart/2005/8/layout/hierarchy1"/>
    <dgm:cxn modelId="{F3C6A4D5-1066-49D0-B421-092262B234ED}" type="presParOf" srcId="{A3251C3E-4FB2-4038-BE3D-BB926E39EA42}" destId="{EB4A5365-FBAD-4A57-AB3D-3AED02F658EB}" srcOrd="0" destOrd="0" presId="urn:microsoft.com/office/officeart/2005/8/layout/hierarchy1"/>
    <dgm:cxn modelId="{B8BD71FE-A9B3-407A-A992-624EE786C7F7}" type="presParOf" srcId="{EB4A5365-FBAD-4A57-AB3D-3AED02F658EB}" destId="{29ACC958-C1A6-4304-A8F8-6BD2EA3F0AF6}" srcOrd="0" destOrd="0" presId="urn:microsoft.com/office/officeart/2005/8/layout/hierarchy1"/>
    <dgm:cxn modelId="{317746E9-1DDE-432F-96B5-279C9EA139B4}" type="presParOf" srcId="{29ACC958-C1A6-4304-A8F8-6BD2EA3F0AF6}" destId="{8E755AC3-4839-467D-AFA2-F67701E5DB70}" srcOrd="0" destOrd="0" presId="urn:microsoft.com/office/officeart/2005/8/layout/hierarchy1"/>
    <dgm:cxn modelId="{A22EA044-BAC7-46AA-824C-5B98D128E73E}" type="presParOf" srcId="{29ACC958-C1A6-4304-A8F8-6BD2EA3F0AF6}" destId="{723E7940-4E65-427F-8922-ABAEDF018272}" srcOrd="1" destOrd="0" presId="urn:microsoft.com/office/officeart/2005/8/layout/hierarchy1"/>
    <dgm:cxn modelId="{401E17EB-2E2B-4C4D-8AA2-7CA11E323B73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E679E17-3E7D-42B5-94B4-BB4627A7E9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CB0E6-8699-4C54-947A-914EBAAFBB9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ru-RU" sz="2800" b="1" i="1" dirty="0" smtClean="0">
              <a:latin typeface="+mj-lt"/>
            </a:rPr>
            <a:t>План</a:t>
          </a:r>
          <a:r>
            <a:rPr lang="ru-RU" sz="2800" i="1" dirty="0" smtClean="0">
              <a:latin typeface="+mj-lt"/>
            </a:rPr>
            <a:t>   48 тыс.руб.</a:t>
          </a:r>
        </a:p>
        <a:p>
          <a:r>
            <a:rPr lang="ru-RU" sz="2800" b="1" i="1" dirty="0" smtClean="0">
              <a:latin typeface="+mj-lt"/>
            </a:rPr>
            <a:t>Исполнено</a:t>
          </a:r>
          <a:r>
            <a:rPr lang="ru-RU" sz="2800" i="1" dirty="0" smtClean="0">
              <a:latin typeface="+mj-lt"/>
            </a:rPr>
            <a:t>   48 тыс.руб. (100,0%)         </a:t>
          </a:r>
          <a:endParaRPr lang="ru-RU" sz="2800" i="1" dirty="0">
            <a:latin typeface="+mj-lt"/>
          </a:endParaRPr>
        </a:p>
      </dgm:t>
    </dgm:pt>
    <dgm:pt modelId="{EC7E6A49-0FFF-4C48-A957-7C6E56B16412}" type="parTrans" cxnId="{753685DD-0ABC-4B08-B129-CDFEEE30172A}">
      <dgm:prSet/>
      <dgm:spPr/>
      <dgm:t>
        <a:bodyPr/>
        <a:lstStyle/>
        <a:p>
          <a:endParaRPr lang="ru-RU"/>
        </a:p>
      </dgm:t>
    </dgm:pt>
    <dgm:pt modelId="{A22CAA0A-3A56-47EF-A669-8F5D4F52A1AA}" type="sibTrans" cxnId="{753685DD-0ABC-4B08-B129-CDFEEE30172A}">
      <dgm:prSet/>
      <dgm:spPr/>
      <dgm:t>
        <a:bodyPr/>
        <a:lstStyle/>
        <a:p>
          <a:endParaRPr lang="ru-RU"/>
        </a:p>
      </dgm:t>
    </dgm:pt>
    <dgm:pt modelId="{A3251C3E-4FB2-4038-BE3D-BB926E39EA42}" type="pres">
      <dgm:prSet presAssocID="{6E679E17-3E7D-42B5-94B4-BB4627A7E9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4A5365-FBAD-4A57-AB3D-3AED02F658EB}" type="pres">
      <dgm:prSet presAssocID="{556CB0E6-8699-4C54-947A-914EBAAFBB96}" presName="hierRoot1" presStyleCnt="0"/>
      <dgm:spPr/>
    </dgm:pt>
    <dgm:pt modelId="{29ACC958-C1A6-4304-A8F8-6BD2EA3F0AF6}" type="pres">
      <dgm:prSet presAssocID="{556CB0E6-8699-4C54-947A-914EBAAFBB96}" presName="composite" presStyleCnt="0"/>
      <dgm:spPr/>
    </dgm:pt>
    <dgm:pt modelId="{8E755AC3-4839-467D-AFA2-F67701E5DB70}" type="pres">
      <dgm:prSet presAssocID="{556CB0E6-8699-4C54-947A-914EBAAFBB96}" presName="background" presStyleLbl="node0" presStyleIdx="0" presStyleCnt="1"/>
      <dgm:spPr>
        <a:solidFill>
          <a:schemeClr val="accent3"/>
        </a:solidFill>
        <a:ln w="9525">
          <a:solidFill>
            <a:schemeClr val="tx1"/>
          </a:solidFill>
        </a:ln>
      </dgm:spPr>
    </dgm:pt>
    <dgm:pt modelId="{723E7940-4E65-427F-8922-ABAEDF018272}" type="pres">
      <dgm:prSet presAssocID="{556CB0E6-8699-4C54-947A-914EBAAFBB96}" presName="text" presStyleLbl="fgAcc0" presStyleIdx="0" presStyleCnt="1" custScaleX="329016" custScaleY="139409" custLinFactNeighborX="-3409" custLinFactNeighborY="43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1A458-D80C-4437-B3F9-1E066A0309B8}" type="pres">
      <dgm:prSet presAssocID="{556CB0E6-8699-4C54-947A-914EBAAFBB96}" presName="hierChild2" presStyleCnt="0"/>
      <dgm:spPr/>
    </dgm:pt>
  </dgm:ptLst>
  <dgm:cxnLst>
    <dgm:cxn modelId="{74D874BA-A547-4997-856C-70025923CA0C}" type="presOf" srcId="{556CB0E6-8699-4C54-947A-914EBAAFBB96}" destId="{723E7940-4E65-427F-8922-ABAEDF018272}" srcOrd="0" destOrd="0" presId="urn:microsoft.com/office/officeart/2005/8/layout/hierarchy1"/>
    <dgm:cxn modelId="{FE7A5950-E46F-4665-A606-3239DA8C2FBA}" type="presOf" srcId="{6E679E17-3E7D-42B5-94B4-BB4627A7E994}" destId="{A3251C3E-4FB2-4038-BE3D-BB926E39EA42}" srcOrd="0" destOrd="0" presId="urn:microsoft.com/office/officeart/2005/8/layout/hierarchy1"/>
    <dgm:cxn modelId="{753685DD-0ABC-4B08-B129-CDFEEE30172A}" srcId="{6E679E17-3E7D-42B5-94B4-BB4627A7E994}" destId="{556CB0E6-8699-4C54-947A-914EBAAFBB96}" srcOrd="0" destOrd="0" parTransId="{EC7E6A49-0FFF-4C48-A957-7C6E56B16412}" sibTransId="{A22CAA0A-3A56-47EF-A669-8F5D4F52A1AA}"/>
    <dgm:cxn modelId="{248691A0-9E2B-4A57-984D-4F702D49B23C}" type="presParOf" srcId="{A3251C3E-4FB2-4038-BE3D-BB926E39EA42}" destId="{EB4A5365-FBAD-4A57-AB3D-3AED02F658EB}" srcOrd="0" destOrd="0" presId="urn:microsoft.com/office/officeart/2005/8/layout/hierarchy1"/>
    <dgm:cxn modelId="{45C9B8C8-5E7A-44DE-91EE-90234408F0A1}" type="presParOf" srcId="{EB4A5365-FBAD-4A57-AB3D-3AED02F658EB}" destId="{29ACC958-C1A6-4304-A8F8-6BD2EA3F0AF6}" srcOrd="0" destOrd="0" presId="urn:microsoft.com/office/officeart/2005/8/layout/hierarchy1"/>
    <dgm:cxn modelId="{D0E511E9-ED25-4EAC-8F35-E75D09A30E51}" type="presParOf" srcId="{29ACC958-C1A6-4304-A8F8-6BD2EA3F0AF6}" destId="{8E755AC3-4839-467D-AFA2-F67701E5DB70}" srcOrd="0" destOrd="0" presId="urn:microsoft.com/office/officeart/2005/8/layout/hierarchy1"/>
    <dgm:cxn modelId="{ED99EB50-EAF3-4F5B-BF66-D8F158F6B594}" type="presParOf" srcId="{29ACC958-C1A6-4304-A8F8-6BD2EA3F0AF6}" destId="{723E7940-4E65-427F-8922-ABAEDF018272}" srcOrd="1" destOrd="0" presId="urn:microsoft.com/office/officeart/2005/8/layout/hierarchy1"/>
    <dgm:cxn modelId="{446186B2-23E5-4A16-A133-1943962E07CC}" type="presParOf" srcId="{EB4A5365-FBAD-4A57-AB3D-3AED02F658EB}" destId="{65E1A458-D80C-4437-B3F9-1E066A0309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414344-E820-43AE-ACA3-71237DD8AF4E}">
      <dsp:nvSpPr>
        <dsp:cNvPr id="0" name=""/>
        <dsp:cNvSpPr/>
      </dsp:nvSpPr>
      <dsp:spPr>
        <a:xfrm>
          <a:off x="4548558" y="1036908"/>
          <a:ext cx="3036082" cy="3605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805"/>
              </a:lnTo>
              <a:lnTo>
                <a:pt x="3036082" y="246805"/>
              </a:lnTo>
              <a:lnTo>
                <a:pt x="3036082" y="36052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36D53E-BB3A-4E43-8786-ED58C480ADA6}">
      <dsp:nvSpPr>
        <dsp:cNvPr id="0" name=""/>
        <dsp:cNvSpPr/>
      </dsp:nvSpPr>
      <dsp:spPr>
        <a:xfrm>
          <a:off x="4483263" y="1036908"/>
          <a:ext cx="91440" cy="360529"/>
        </a:xfrm>
        <a:custGeom>
          <a:avLst/>
          <a:gdLst/>
          <a:ahLst/>
          <a:cxnLst/>
          <a:rect l="0" t="0" r="0" b="0"/>
          <a:pathLst>
            <a:path>
              <a:moveTo>
                <a:pt x="65294" y="0"/>
              </a:moveTo>
              <a:lnTo>
                <a:pt x="65294" y="246805"/>
              </a:lnTo>
              <a:lnTo>
                <a:pt x="45720" y="246805"/>
              </a:lnTo>
              <a:lnTo>
                <a:pt x="45720" y="36052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A27553-DCFF-4CC3-A23B-E9D6E3F6DEC3}">
      <dsp:nvSpPr>
        <dsp:cNvPr id="0" name=""/>
        <dsp:cNvSpPr/>
      </dsp:nvSpPr>
      <dsp:spPr>
        <a:xfrm>
          <a:off x="1425119" y="1036908"/>
          <a:ext cx="3123438" cy="331242"/>
        </a:xfrm>
        <a:custGeom>
          <a:avLst/>
          <a:gdLst/>
          <a:ahLst/>
          <a:cxnLst/>
          <a:rect l="0" t="0" r="0" b="0"/>
          <a:pathLst>
            <a:path>
              <a:moveTo>
                <a:pt x="3123438" y="0"/>
              </a:moveTo>
              <a:lnTo>
                <a:pt x="3123438" y="217518"/>
              </a:lnTo>
              <a:lnTo>
                <a:pt x="0" y="217518"/>
              </a:lnTo>
              <a:lnTo>
                <a:pt x="0" y="331242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C9A16F-C576-4C8C-A820-BA0D14694293}">
      <dsp:nvSpPr>
        <dsp:cNvPr id="0" name=""/>
        <dsp:cNvSpPr/>
      </dsp:nvSpPr>
      <dsp:spPr>
        <a:xfrm>
          <a:off x="1979713" y="144016"/>
          <a:ext cx="5137690" cy="89289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C9893B-2F7A-4EB6-B8E6-8DFCB31C0D9A}">
      <dsp:nvSpPr>
        <dsp:cNvPr id="0" name=""/>
        <dsp:cNvSpPr/>
      </dsp:nvSpPr>
      <dsp:spPr>
        <a:xfrm>
          <a:off x="2116114" y="273597"/>
          <a:ext cx="5137690" cy="89289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rgbClr val="FF0000"/>
              </a:solidFill>
              <a:latin typeface="+mj-lt"/>
            </a:rPr>
            <a:t>Доходы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latin typeface="+mj-lt"/>
            </a:rPr>
            <a:t>План</a:t>
          </a:r>
          <a:r>
            <a:rPr lang="ru-RU" sz="1800" i="1" kern="1200" dirty="0" smtClean="0">
              <a:latin typeface="+mj-lt"/>
            </a:rPr>
            <a:t>   289 122 тыс.руб.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latin typeface="+mj-lt"/>
            </a:rPr>
            <a:t>Исполнено  </a:t>
          </a:r>
          <a:r>
            <a:rPr lang="ru-RU" sz="1800" i="1" kern="1200" dirty="0" smtClean="0">
              <a:latin typeface="+mj-lt"/>
            </a:rPr>
            <a:t> 283 920 тыс.руб. (98,2%)</a:t>
          </a:r>
          <a:endParaRPr lang="ru-RU" sz="1800" i="1" kern="1200" dirty="0">
            <a:latin typeface="+mj-lt"/>
          </a:endParaRPr>
        </a:p>
      </dsp:txBody>
      <dsp:txXfrm>
        <a:off x="2142266" y="299749"/>
        <a:ext cx="5085386" cy="840587"/>
      </dsp:txXfrm>
    </dsp:sp>
    <dsp:sp modelId="{5171123F-2049-43A4-9EE4-6B09DFCB5E11}">
      <dsp:nvSpPr>
        <dsp:cNvPr id="0" name=""/>
        <dsp:cNvSpPr/>
      </dsp:nvSpPr>
      <dsp:spPr>
        <a:xfrm>
          <a:off x="-5" y="1368150"/>
          <a:ext cx="2850249" cy="1269342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88E89E-3FEE-4732-B0B9-855650804507}">
      <dsp:nvSpPr>
        <dsp:cNvPr id="0" name=""/>
        <dsp:cNvSpPr/>
      </dsp:nvSpPr>
      <dsp:spPr>
        <a:xfrm>
          <a:off x="136395" y="1497731"/>
          <a:ext cx="2850249" cy="1269342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rgbClr val="FF0000"/>
              </a:solidFill>
              <a:latin typeface="+mj-lt"/>
            </a:rPr>
            <a:t>Налоговые доходы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План</a:t>
          </a:r>
          <a:r>
            <a:rPr lang="ru-RU" sz="1400" i="1" kern="1200" dirty="0" smtClean="0">
              <a:latin typeface="+mj-lt"/>
            </a:rPr>
            <a:t>   22 490 тыс.руб.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Исполнено</a:t>
          </a:r>
          <a:r>
            <a:rPr lang="ru-RU" sz="1400" i="1" kern="1200" dirty="0" smtClean="0">
              <a:latin typeface="+mj-lt"/>
            </a:rPr>
            <a:t>   22 424 тыс.руб. (99,7%)</a:t>
          </a:r>
          <a:endParaRPr lang="ru-RU" sz="1400" i="1" kern="1200" dirty="0">
            <a:latin typeface="+mj-lt"/>
          </a:endParaRPr>
        </a:p>
      </dsp:txBody>
      <dsp:txXfrm>
        <a:off x="173573" y="1534909"/>
        <a:ext cx="2775893" cy="1194986"/>
      </dsp:txXfrm>
    </dsp:sp>
    <dsp:sp modelId="{DA0BDC3F-CF2E-4564-8055-DB4122010DF6}">
      <dsp:nvSpPr>
        <dsp:cNvPr id="0" name=""/>
        <dsp:cNvSpPr/>
      </dsp:nvSpPr>
      <dsp:spPr>
        <a:xfrm>
          <a:off x="3151846" y="1397437"/>
          <a:ext cx="2754275" cy="1269069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BA66A9-97E3-465E-9D6D-0C6E1DD6EE14}">
      <dsp:nvSpPr>
        <dsp:cNvPr id="0" name=""/>
        <dsp:cNvSpPr/>
      </dsp:nvSpPr>
      <dsp:spPr>
        <a:xfrm>
          <a:off x="3288247" y="1527018"/>
          <a:ext cx="2754275" cy="126906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rgbClr val="FF0000"/>
              </a:solidFill>
              <a:latin typeface="+mj-lt"/>
            </a:rPr>
            <a:t>Неналоговые доходы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План</a:t>
          </a:r>
          <a:r>
            <a:rPr lang="ru-RU" sz="1400" i="1" kern="1200" dirty="0" smtClean="0">
              <a:latin typeface="+mj-lt"/>
            </a:rPr>
            <a:t>   8 634  тыс.руб.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Исполнено</a:t>
          </a:r>
          <a:r>
            <a:rPr lang="ru-RU" sz="1400" i="1" kern="1200" dirty="0" smtClean="0">
              <a:latin typeface="+mj-lt"/>
            </a:rPr>
            <a:t>   8 611  тыс.руб. (99,7%)</a:t>
          </a:r>
          <a:endParaRPr lang="ru-RU" sz="1400" b="1" i="1" kern="1200" dirty="0" smtClean="0">
            <a:latin typeface="+mj-lt"/>
          </a:endParaRPr>
        </a:p>
      </dsp:txBody>
      <dsp:txXfrm>
        <a:off x="3325417" y="1564188"/>
        <a:ext cx="2679935" cy="1194729"/>
      </dsp:txXfrm>
    </dsp:sp>
    <dsp:sp modelId="{E833DC16-6AC5-43A9-B231-7ED50DD8F03A}">
      <dsp:nvSpPr>
        <dsp:cNvPr id="0" name=""/>
        <dsp:cNvSpPr/>
      </dsp:nvSpPr>
      <dsp:spPr>
        <a:xfrm>
          <a:off x="6161682" y="1397437"/>
          <a:ext cx="2845916" cy="1293523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19F2E-33DE-4F0F-B113-E805665E611B}">
      <dsp:nvSpPr>
        <dsp:cNvPr id="0" name=""/>
        <dsp:cNvSpPr/>
      </dsp:nvSpPr>
      <dsp:spPr>
        <a:xfrm>
          <a:off x="6298083" y="1527018"/>
          <a:ext cx="2845916" cy="129352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rgbClr val="FF0000"/>
              </a:solidFill>
              <a:latin typeface="+mj-lt"/>
            </a:rPr>
            <a:t>Безвозмездные поступления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План</a:t>
          </a:r>
          <a:r>
            <a:rPr lang="ru-RU" sz="1400" i="1" kern="1200" dirty="0" smtClean="0">
              <a:latin typeface="+mj-lt"/>
            </a:rPr>
            <a:t>   257 998 тыс.руб.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Исполнено</a:t>
          </a:r>
          <a:r>
            <a:rPr lang="ru-RU" sz="1400" i="1" kern="1200" dirty="0" smtClean="0">
              <a:latin typeface="+mj-lt"/>
            </a:rPr>
            <a:t>   252 885 тыс.руб. (98,0%)</a:t>
          </a:r>
          <a:endParaRPr lang="ru-RU" sz="1400" i="1" kern="1200" dirty="0">
            <a:latin typeface="+mj-lt"/>
          </a:endParaRPr>
        </a:p>
      </dsp:txBody>
      <dsp:txXfrm>
        <a:off x="6335969" y="1564904"/>
        <a:ext cx="2770144" cy="121775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4425" y="3"/>
          <a:ext cx="6574795" cy="1494694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265964" y="248464"/>
          <a:ext cx="6574795" cy="149469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solidFill>
                <a:srgbClr val="FF0000"/>
              </a:solidFill>
              <a:latin typeface="+mj-lt"/>
            </a:rPr>
            <a:t>МБУ СШ «Искра» п. Кедровый Красноярского края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+mj-lt"/>
            </a:rPr>
            <a:t>План</a:t>
          </a:r>
          <a:r>
            <a:rPr lang="ru-RU" sz="2200" i="1" kern="1200" dirty="0" smtClean="0">
              <a:latin typeface="+mj-lt"/>
            </a:rPr>
            <a:t>   35 876 тыс.руб.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+mj-lt"/>
            </a:rPr>
            <a:t>Исполнено</a:t>
          </a:r>
          <a:r>
            <a:rPr lang="ru-RU" sz="2200" i="1" kern="1200" dirty="0" smtClean="0">
              <a:latin typeface="+mj-lt"/>
            </a:rPr>
            <a:t>   35 876 тыс.руб. (100,0%)</a:t>
          </a:r>
          <a:endParaRPr lang="ru-RU" sz="2200" i="1" kern="1200" dirty="0">
            <a:latin typeface="+mj-lt"/>
          </a:endParaRPr>
        </a:p>
      </dsp:txBody>
      <dsp:txXfrm>
        <a:off x="309742" y="292242"/>
        <a:ext cx="6487239" cy="140713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-65344" y="355543"/>
          <a:ext cx="7667674" cy="902834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233101" y="639067"/>
          <a:ext cx="7667674" cy="9028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solidFill>
                <a:srgbClr val="FF0000"/>
              </a:solidFill>
              <a:latin typeface="+mj-lt"/>
            </a:rPr>
            <a:t>«Формирование комфортной городской среды»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План</a:t>
          </a:r>
          <a:r>
            <a:rPr lang="ru-RU" sz="1400" i="1" kern="1200" dirty="0" smtClean="0">
              <a:latin typeface="+mj-lt"/>
            </a:rPr>
            <a:t>   2 957 тыс.руб.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Исполнено</a:t>
          </a:r>
          <a:r>
            <a:rPr lang="ru-RU" sz="1400" i="1" kern="1200" dirty="0" smtClean="0">
              <a:latin typeface="+mj-lt"/>
            </a:rPr>
            <a:t>   2 957 тыс.руб. </a:t>
          </a:r>
          <a:r>
            <a:rPr lang="ru-RU" sz="1400" i="1" kern="1200" dirty="0" smtClean="0">
              <a:solidFill>
                <a:schemeClr val="tx1"/>
              </a:solidFill>
              <a:latin typeface="+mj-lt"/>
            </a:rPr>
            <a:t>(100,0%)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</a:pPr>
          <a:r>
            <a:rPr lang="ru-RU" sz="1400" i="1" kern="1200" dirty="0" smtClean="0">
              <a:solidFill>
                <a:schemeClr val="tx1"/>
              </a:solidFill>
              <a:latin typeface="+mj-lt"/>
            </a:rPr>
            <a:t>- Дворовые территории по адресу ул. Гвардейская, д. 8 и ул. Дзержинского, д. 5 </a:t>
          </a:r>
        </a:p>
      </dsp:txBody>
      <dsp:txXfrm>
        <a:off x="259544" y="665510"/>
        <a:ext cx="7614788" cy="8499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-65344" y="169247"/>
          <a:ext cx="7667674" cy="1275426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233101" y="452770"/>
          <a:ext cx="7667674" cy="12754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solidFill>
                <a:srgbClr val="FF0000"/>
              </a:solidFill>
              <a:latin typeface="+mj-lt"/>
            </a:rPr>
            <a:t>«Образование»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План</a:t>
          </a:r>
          <a:r>
            <a:rPr lang="ru-RU" sz="1400" i="1" kern="1200" dirty="0" smtClean="0">
              <a:latin typeface="+mj-lt"/>
            </a:rPr>
            <a:t>   382 тыс.руб.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latin typeface="+mj-lt"/>
            </a:rPr>
            <a:t>Исполнено</a:t>
          </a:r>
          <a:r>
            <a:rPr lang="ru-RU" sz="1400" i="1" kern="1200" dirty="0" smtClean="0">
              <a:latin typeface="+mj-lt"/>
            </a:rPr>
            <a:t>   382 тыс.руб. </a:t>
          </a:r>
          <a:r>
            <a:rPr lang="ru-RU" sz="1400" i="1" kern="1200" dirty="0" smtClean="0">
              <a:solidFill>
                <a:schemeClr val="tx1"/>
              </a:solidFill>
              <a:latin typeface="+mj-lt"/>
            </a:rPr>
            <a:t>(100,0%)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latin typeface="+mj-lt"/>
            </a:rPr>
            <a:t>- Обеспечение деятельности советников директора по воспитанию 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latin typeface="+mj-lt"/>
            </a:rPr>
            <a:t>взаимодействию с детскими общественными объединениями в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latin typeface="+mj-lt"/>
            </a:rPr>
            <a:t>общеобразовательных организациях</a:t>
          </a:r>
          <a:endParaRPr lang="ru-RU" sz="1400" i="1" kern="1200" dirty="0" smtClean="0">
            <a:solidFill>
              <a:schemeClr val="tx1"/>
            </a:solidFill>
            <a:latin typeface="+mj-lt"/>
          </a:endParaRPr>
        </a:p>
      </dsp:txBody>
      <dsp:txXfrm>
        <a:off x="270457" y="490126"/>
        <a:ext cx="7592962" cy="12007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229887" y="1317"/>
          <a:ext cx="6337057" cy="1060249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476810" y="235894"/>
          <a:ext cx="6337057" cy="1060249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План</a:t>
          </a:r>
          <a:r>
            <a:rPr lang="ru-RU" sz="2800" i="1" kern="1200" dirty="0" smtClean="0">
              <a:latin typeface="+mj-lt"/>
            </a:rPr>
            <a:t>   </a:t>
          </a:r>
          <a:r>
            <a:rPr lang="ru-RU" sz="2800" i="1" kern="1200" dirty="0" smtClean="0">
              <a:solidFill>
                <a:schemeClr val="tx1"/>
              </a:solidFill>
              <a:latin typeface="+mj-lt"/>
            </a:rPr>
            <a:t>625 </a:t>
          </a:r>
          <a:r>
            <a:rPr lang="ru-RU" sz="2800" i="1" kern="1200" dirty="0" smtClean="0">
              <a:latin typeface="+mj-lt"/>
            </a:rPr>
            <a:t>тыс.руб.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Исполнено</a:t>
          </a:r>
          <a:r>
            <a:rPr lang="ru-RU" sz="2800" i="1" kern="1200" dirty="0" smtClean="0">
              <a:latin typeface="+mj-lt"/>
            </a:rPr>
            <a:t>   </a:t>
          </a:r>
          <a:r>
            <a:rPr lang="ru-RU" sz="2800" i="1" kern="1200" dirty="0" smtClean="0">
              <a:solidFill>
                <a:schemeClr val="tx1"/>
              </a:solidFill>
              <a:latin typeface="+mj-lt"/>
            </a:rPr>
            <a:t>493</a:t>
          </a:r>
          <a:r>
            <a:rPr lang="ru-RU" sz="2800" i="1" kern="1200" dirty="0" smtClean="0">
              <a:latin typeface="+mj-lt"/>
            </a:rPr>
            <a:t> тыс.руб. (78,9%)         </a:t>
          </a:r>
          <a:endParaRPr lang="ru-RU" sz="2800" i="1" kern="1200" dirty="0">
            <a:latin typeface="+mj-lt"/>
          </a:endParaRPr>
        </a:p>
      </dsp:txBody>
      <dsp:txXfrm>
        <a:off x="507864" y="266948"/>
        <a:ext cx="6274949" cy="9981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D6DB8-D95C-40A5-86FF-B4CF72A45DFE}">
      <dsp:nvSpPr>
        <dsp:cNvPr id="0" name=""/>
        <dsp:cNvSpPr/>
      </dsp:nvSpPr>
      <dsp:spPr>
        <a:xfrm>
          <a:off x="311913" y="0"/>
          <a:ext cx="3483502" cy="57606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rgbClr val="FF0000"/>
              </a:solidFill>
              <a:latin typeface="+mj-lt"/>
            </a:rPr>
            <a:t>0501 Жилищное хозяйство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1 500 тыс. руб.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1 442 тыс.руб. (96,1%)</a:t>
          </a:r>
          <a:endParaRPr lang="ru-RU" sz="1350" i="1" kern="1200" dirty="0">
            <a:latin typeface="+mj-lt"/>
          </a:endParaRPr>
        </a:p>
      </dsp:txBody>
      <dsp:txXfrm>
        <a:off x="599945" y="0"/>
        <a:ext cx="2907438" cy="5760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D6DB8-D95C-40A5-86FF-B4CF72A45DFE}">
      <dsp:nvSpPr>
        <dsp:cNvPr id="0" name=""/>
        <dsp:cNvSpPr/>
      </dsp:nvSpPr>
      <dsp:spPr>
        <a:xfrm>
          <a:off x="478488" y="0"/>
          <a:ext cx="3520601" cy="57606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rgbClr val="FF0000"/>
              </a:solidFill>
              <a:latin typeface="+mj-lt"/>
            </a:rPr>
            <a:t>0502 Коммунальное  хозяйство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3 928 тыс. руб.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Исполнено 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3 871 тыс.руб. (98,5%)</a:t>
          </a:r>
          <a:endParaRPr lang="ru-RU" sz="1350" i="1" kern="1200" dirty="0">
            <a:latin typeface="+mj-lt"/>
          </a:endParaRPr>
        </a:p>
      </dsp:txBody>
      <dsp:txXfrm>
        <a:off x="766520" y="0"/>
        <a:ext cx="2944537" cy="5760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D6DB8-D95C-40A5-86FF-B4CF72A45DFE}">
      <dsp:nvSpPr>
        <dsp:cNvPr id="0" name=""/>
        <dsp:cNvSpPr/>
      </dsp:nvSpPr>
      <dsp:spPr>
        <a:xfrm>
          <a:off x="342193" y="0"/>
          <a:ext cx="3544816" cy="57606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rgbClr val="FF0000"/>
              </a:solidFill>
              <a:latin typeface="+mj-lt"/>
            </a:rPr>
            <a:t>0503 Благоустройство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9 057 тыс. руб.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8 072 тыс.руб. (89,1%)</a:t>
          </a:r>
          <a:endParaRPr lang="ru-RU" sz="1350" i="1" kern="1200" dirty="0">
            <a:latin typeface="+mj-lt"/>
          </a:endParaRPr>
        </a:p>
      </dsp:txBody>
      <dsp:txXfrm>
        <a:off x="630225" y="0"/>
        <a:ext cx="2968752" cy="5760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D6DB8-D95C-40A5-86FF-B4CF72A45DFE}">
      <dsp:nvSpPr>
        <dsp:cNvPr id="0" name=""/>
        <dsp:cNvSpPr/>
      </dsp:nvSpPr>
      <dsp:spPr>
        <a:xfrm>
          <a:off x="145586" y="0"/>
          <a:ext cx="6133273" cy="57606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rgbClr val="FF0000"/>
              </a:solidFill>
              <a:latin typeface="+mj-lt"/>
            </a:rPr>
            <a:t>0505 Другие вопросы в области жилищно-коммунального хозяйства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План  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13 760 тыс. руб.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50" b="1" i="1" kern="1200" dirty="0" smtClean="0">
              <a:solidFill>
                <a:schemeClr val="tx1"/>
              </a:solidFill>
              <a:latin typeface="+mj-lt"/>
            </a:rPr>
            <a:t>Исполнено </a:t>
          </a:r>
          <a:r>
            <a:rPr lang="ru-RU" sz="1350" b="0" i="1" kern="1200" dirty="0" smtClean="0">
              <a:solidFill>
                <a:schemeClr val="tx1"/>
              </a:solidFill>
              <a:latin typeface="+mj-lt"/>
            </a:rPr>
            <a:t>13 589 тыс.руб. (96,3%)</a:t>
          </a:r>
          <a:endParaRPr lang="ru-RU" sz="1350" i="1" kern="1200" dirty="0">
            <a:latin typeface="+mj-lt"/>
          </a:endParaRPr>
        </a:p>
      </dsp:txBody>
      <dsp:txXfrm>
        <a:off x="433618" y="0"/>
        <a:ext cx="5557209" cy="5760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333169" y="0"/>
          <a:ext cx="6119851" cy="1120291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594075" y="247860"/>
          <a:ext cx="6119851" cy="112029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План</a:t>
          </a:r>
          <a:r>
            <a:rPr lang="ru-RU" sz="2800" i="1" kern="1200" dirty="0" smtClean="0">
              <a:latin typeface="+mj-lt"/>
            </a:rPr>
            <a:t>   </a:t>
          </a:r>
          <a:r>
            <a:rPr lang="ru-RU" sz="2800" i="1" kern="1200" dirty="0" smtClean="0">
              <a:solidFill>
                <a:schemeClr val="tx1"/>
              </a:solidFill>
              <a:latin typeface="+mj-lt"/>
            </a:rPr>
            <a:t>2 820 </a:t>
          </a:r>
          <a:r>
            <a:rPr lang="ru-RU" sz="2800" i="1" kern="1200" dirty="0" smtClean="0">
              <a:latin typeface="+mj-lt"/>
            </a:rPr>
            <a:t>тыс.руб.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Исполнено</a:t>
          </a:r>
          <a:r>
            <a:rPr lang="ru-RU" sz="2800" i="1" kern="1200" dirty="0" smtClean="0">
              <a:latin typeface="+mj-lt"/>
            </a:rPr>
            <a:t>   </a:t>
          </a:r>
          <a:r>
            <a:rPr lang="ru-RU" sz="2800" i="1" kern="1200" dirty="0" smtClean="0">
              <a:solidFill>
                <a:schemeClr val="tx1"/>
              </a:solidFill>
              <a:latin typeface="+mj-lt"/>
            </a:rPr>
            <a:t>0</a:t>
          </a:r>
          <a:r>
            <a:rPr lang="ru-RU" sz="2800" i="1" kern="1200" dirty="0" smtClean="0">
              <a:latin typeface="+mj-lt"/>
            </a:rPr>
            <a:t> тыс.руб. (0,0%)         </a:t>
          </a:r>
          <a:endParaRPr lang="ru-RU" sz="2800" i="1" kern="1200" dirty="0">
            <a:latin typeface="+mj-lt"/>
          </a:endParaRPr>
        </a:p>
      </dsp:txBody>
      <dsp:txXfrm>
        <a:off x="626887" y="280672"/>
        <a:ext cx="6054227" cy="105466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-2120" y="67465"/>
          <a:ext cx="6328284" cy="1665802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219929" y="278413"/>
          <a:ext cx="6328284" cy="166580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FF0000"/>
              </a:solidFill>
              <a:latin typeface="+mj-lt"/>
            </a:rPr>
            <a:t>МБУК «ДК п.Кедровый»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План</a:t>
          </a:r>
          <a:r>
            <a:rPr lang="ru-RU" sz="2800" i="1" kern="1200" dirty="0" smtClean="0">
              <a:latin typeface="+mj-lt"/>
            </a:rPr>
            <a:t>   13 160 тыс.руб.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Исполнено</a:t>
          </a:r>
          <a:r>
            <a:rPr lang="ru-RU" sz="2800" i="1" kern="1200" dirty="0" smtClean="0">
              <a:latin typeface="+mj-lt"/>
            </a:rPr>
            <a:t>   13 160 тыс.руб. (100,0%)         </a:t>
          </a:r>
          <a:endParaRPr lang="ru-RU" sz="2800" i="1" kern="1200" dirty="0">
            <a:latin typeface="+mj-lt"/>
          </a:endParaRPr>
        </a:p>
      </dsp:txBody>
      <dsp:txXfrm>
        <a:off x="268719" y="327203"/>
        <a:ext cx="6230704" cy="156822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755AC3-4839-467D-AFA2-F67701E5DB70}">
      <dsp:nvSpPr>
        <dsp:cNvPr id="0" name=""/>
        <dsp:cNvSpPr/>
      </dsp:nvSpPr>
      <dsp:spPr>
        <a:xfrm>
          <a:off x="-65521" y="107478"/>
          <a:ext cx="6338373" cy="1705396"/>
        </a:xfrm>
        <a:prstGeom prst="roundRect">
          <a:avLst>
            <a:gd name="adj" fmla="val 10000"/>
          </a:avLst>
        </a:prstGeom>
        <a:solidFill>
          <a:schemeClr val="accent3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E7940-4E65-427F-8922-ABAEDF018272}">
      <dsp:nvSpPr>
        <dsp:cNvPr id="0" name=""/>
        <dsp:cNvSpPr/>
      </dsp:nvSpPr>
      <dsp:spPr>
        <a:xfrm>
          <a:off x="148529" y="310827"/>
          <a:ext cx="6338373" cy="1705396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План</a:t>
          </a:r>
          <a:r>
            <a:rPr lang="ru-RU" sz="2800" i="1" kern="1200" dirty="0" smtClean="0">
              <a:latin typeface="+mj-lt"/>
            </a:rPr>
            <a:t>   48 тыс.руб.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+mj-lt"/>
            </a:rPr>
            <a:t>Исполнено</a:t>
          </a:r>
          <a:r>
            <a:rPr lang="ru-RU" sz="2800" i="1" kern="1200" dirty="0" smtClean="0">
              <a:latin typeface="+mj-lt"/>
            </a:rPr>
            <a:t>   48 тыс.руб. (100,0%)         </a:t>
          </a:r>
          <a:endParaRPr lang="ru-RU" sz="2800" i="1" kern="1200" dirty="0">
            <a:latin typeface="+mj-lt"/>
          </a:endParaRPr>
        </a:p>
      </dsp:txBody>
      <dsp:txXfrm>
        <a:off x="198478" y="360776"/>
        <a:ext cx="6238475" cy="1605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0.09402</cdr:x>
      <cdr:y>0.02997</cdr:y>
    </cdr:from>
    <cdr:to>
      <cdr:x>0.42735</cdr:x>
      <cdr:y>0.12257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792088" y="116555"/>
          <a:ext cx="2808312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/>
        </a:solidFill>
        <a:ln xmlns:a="http://schemas.openxmlformats.org/drawingml/2006/main">
          <a:solidFill>
            <a:schemeClr val="accent3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>
            <a:spcAft>
              <a:spcPts val="0"/>
            </a:spcAft>
          </a:pPr>
          <a:r>
            <a:rPr lang="ru-RU" sz="1600" b="1" i="1" dirty="0" smtClean="0">
              <a:solidFill>
                <a:schemeClr val="tx1"/>
              </a:solidFill>
              <a:latin typeface="+mj-lt"/>
            </a:rPr>
            <a:t>План</a:t>
          </a:r>
          <a:r>
            <a:rPr lang="ru-RU" sz="1600" i="1" dirty="0" smtClean="0">
              <a:solidFill>
                <a:schemeClr val="tx1"/>
              </a:solidFill>
              <a:latin typeface="+mj-lt"/>
            </a:rPr>
            <a:t>   7 671 тыс.руб.</a:t>
          </a:r>
        </a:p>
      </cdr:txBody>
    </cdr:sp>
  </cdr:relSizeAnchor>
  <cdr:relSizeAnchor xmlns:cdr="http://schemas.openxmlformats.org/drawingml/2006/chartDrawing">
    <cdr:from>
      <cdr:x>0.54701</cdr:x>
      <cdr:y>0.026</cdr:y>
    </cdr:from>
    <cdr:to>
      <cdr:x>1</cdr:x>
      <cdr:y>0.11859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4608512" y="101087"/>
          <a:ext cx="381642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/>
        </a:solidFill>
        <a:ln xmlns:a="http://schemas.openxmlformats.org/drawingml/2006/main">
          <a:solidFill>
            <a:schemeClr val="accent3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>
            <a:spcAft>
              <a:spcPts val="0"/>
            </a:spcAft>
          </a:pPr>
          <a:r>
            <a:rPr lang="ru-RU" sz="1600" b="1" i="1" dirty="0" smtClean="0">
              <a:solidFill>
                <a:schemeClr val="tx1"/>
              </a:solidFill>
              <a:latin typeface="+mj-lt"/>
            </a:rPr>
            <a:t>Исполнено</a:t>
          </a:r>
          <a:r>
            <a:rPr lang="ru-RU" sz="1600" i="1" dirty="0" smtClean="0">
              <a:solidFill>
                <a:schemeClr val="tx1"/>
              </a:solidFill>
              <a:latin typeface="+mj-lt"/>
            </a:rPr>
            <a:t>   7 638 тыс.руб. (99,6%)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811EE3AD-6BB7-4C92-8EED-4129DA7088B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0992" tIns="45496" rIns="90992" bIns="4549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3E88D470-EA2D-4530-8FED-EB2BA8EB93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217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8D470-EA2D-4530-8FED-EB2BA8EB930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diagramData" Target="../diagrams/data6.xml"/><Relationship Id="rId26" Type="http://schemas.openxmlformats.org/officeDocument/2006/relationships/diagramColors" Target="../diagrams/colors7.xml"/><Relationship Id="rId3" Type="http://schemas.openxmlformats.org/officeDocument/2006/relationships/diagramData" Target="../diagrams/data3.xml"/><Relationship Id="rId21" Type="http://schemas.openxmlformats.org/officeDocument/2006/relationships/diagramColors" Target="../diagrams/colors6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5" Type="http://schemas.openxmlformats.org/officeDocument/2006/relationships/diagramQuickStyle" Target="../diagrams/quickStyle7.xml"/><Relationship Id="rId2" Type="http://schemas.openxmlformats.org/officeDocument/2006/relationships/image" Target="../media/image3.png"/><Relationship Id="rId16" Type="http://schemas.openxmlformats.org/officeDocument/2006/relationships/diagramColors" Target="../diagrams/colors5.xml"/><Relationship Id="rId20" Type="http://schemas.openxmlformats.org/officeDocument/2006/relationships/diagramQuickStyle" Target="../diagrams/quickStyle6.xml"/><Relationship Id="rId29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24" Type="http://schemas.openxmlformats.org/officeDocument/2006/relationships/diagramLayout" Target="../diagrams/layout7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23" Type="http://schemas.openxmlformats.org/officeDocument/2006/relationships/diagramData" Target="../diagrams/data7.xml"/><Relationship Id="rId28" Type="http://schemas.openxmlformats.org/officeDocument/2006/relationships/image" Target="../media/image25.jpeg"/><Relationship Id="rId10" Type="http://schemas.openxmlformats.org/officeDocument/2006/relationships/diagramQuickStyle" Target="../diagrams/quickStyle4.xml"/><Relationship Id="rId19" Type="http://schemas.openxmlformats.org/officeDocument/2006/relationships/diagramLayout" Target="../diagrams/layout6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Relationship Id="rId22" Type="http://schemas.microsoft.com/office/2007/relationships/diagramDrawing" Target="../diagrams/drawing6.xml"/><Relationship Id="rId27" Type="http://schemas.microsoft.com/office/2007/relationships/diagramDrawing" Target="../diagrams/drawin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27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29.jpeg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32.jpe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31.jpeg"/><Relationship Id="rId4" Type="http://schemas.openxmlformats.org/officeDocument/2006/relationships/diagramLayout" Target="../diagrams/layout10.xml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microsoft.com/office/2007/relationships/diagramDrawing" Target="../diagrams/drawing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openxmlformats.org/officeDocument/2006/relationships/image" Target="../media/image37.jpeg"/><Relationship Id="rId17" Type="http://schemas.openxmlformats.org/officeDocument/2006/relationships/diagramColors" Target="../diagrams/colors12.xml"/><Relationship Id="rId2" Type="http://schemas.openxmlformats.org/officeDocument/2006/relationships/image" Target="../media/image3.png"/><Relationship Id="rId16" Type="http://schemas.openxmlformats.org/officeDocument/2006/relationships/diagramQuickStyle" Target="../diagrams/quickStyl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36.jpeg"/><Relationship Id="rId5" Type="http://schemas.openxmlformats.org/officeDocument/2006/relationships/diagramQuickStyle" Target="../diagrams/quickStyle11.xml"/><Relationship Id="rId15" Type="http://schemas.openxmlformats.org/officeDocument/2006/relationships/diagramLayout" Target="../diagrams/layout12.xml"/><Relationship Id="rId10" Type="http://schemas.openxmlformats.org/officeDocument/2006/relationships/image" Target="../media/image35.jpeg"/><Relationship Id="rId19" Type="http://schemas.openxmlformats.org/officeDocument/2006/relationships/image" Target="../media/image39.png"/><Relationship Id="rId4" Type="http://schemas.openxmlformats.org/officeDocument/2006/relationships/diagramLayout" Target="../diagrams/layout11.xml"/><Relationship Id="rId9" Type="http://schemas.openxmlformats.org/officeDocument/2006/relationships/image" Target="../media/image34.jpeg"/><Relationship Id="rId14" Type="http://schemas.openxmlformats.org/officeDocument/2006/relationships/diagramData" Target="../diagrams/data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11560" y="231679"/>
            <a:ext cx="820891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      </a:t>
            </a:r>
            <a:r>
              <a:rPr lang="ru-RU" sz="42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городской округ</a:t>
            </a:r>
          </a:p>
          <a:p>
            <a:pPr algn="ctr"/>
            <a:r>
              <a:rPr lang="ru-RU" sz="42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     поселок Кедровый</a:t>
            </a:r>
          </a:p>
          <a:p>
            <a:pPr algn="ctr"/>
            <a:r>
              <a:rPr lang="ru-RU" sz="42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     Красноярского края</a:t>
            </a:r>
          </a:p>
          <a:p>
            <a:pPr algn="ctr"/>
            <a:endParaRPr lang="ru-RU" sz="3600" b="1" i="1" kern="10" dirty="0" smtClean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  <a:p>
            <a:pPr algn="ctr"/>
            <a:endParaRPr lang="ru-RU" sz="3600" b="1" i="1" kern="10" dirty="0" smtClean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  <a:p>
            <a:pPr algn="ctr"/>
            <a:endParaRPr lang="ru-RU" sz="3600" b="1" i="1" kern="10" dirty="0" smtClean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  <a:p>
            <a:pPr algn="ctr"/>
            <a:endParaRPr lang="ru-RU" sz="3600" b="1" i="1" kern="10" dirty="0" smtClean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  <a:p>
            <a:pPr algn="ctr"/>
            <a:endParaRPr lang="ru-RU" sz="3600" b="1" i="1" kern="10" dirty="0" smtClean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  <a:p>
            <a:pPr algn="ctr"/>
            <a:r>
              <a:rPr lang="ru-RU" sz="54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Исполнение бюджета</a:t>
            </a:r>
          </a:p>
          <a:p>
            <a:pPr algn="ctr"/>
            <a:r>
              <a:rPr lang="ru-RU" sz="54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за 2024 год</a:t>
            </a:r>
            <a:endParaRPr lang="ru-RU" sz="5400" b="1" i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pic>
        <p:nvPicPr>
          <p:cNvPr id="13314" name="Picture 2" descr="http://pgtkedr.ru/img/logotyp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1152128" cy="1238538"/>
          </a:xfrm>
          <a:prstGeom prst="rect">
            <a:avLst/>
          </a:prstGeom>
          <a:noFill/>
        </p:spPr>
      </p:pic>
      <p:pic>
        <p:nvPicPr>
          <p:cNvPr id="19" name="Picture 16" descr="https://i.mycdn.me/i?r=AzGBqNaF5OQp2lMpnhRx4DEFiKoccS-fnFZ8mvPXHvNpjFElmFVicDzTh1L658lJ9E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348880"/>
            <a:ext cx="2808312" cy="26642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" name="Picture 4" descr="https://ic.pics.livejournal.com/sudenko/11179351/3306999/3306999_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1493" y="2348880"/>
            <a:ext cx="4000443" cy="26642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0400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«</a:t>
            </a:r>
            <a:r>
              <a:rPr lang="ru-RU" sz="3200" b="1" i="1" dirty="0" smtClean="0">
                <a:solidFill>
                  <a:srgbClr val="FF0000"/>
                </a:solidFill>
                <a:latin typeface="+mj-lt"/>
              </a:rPr>
              <a:t>НАЦИОНАЛЬНАЯ ЭКОНОМИКА</a:t>
            </a: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00310227"/>
              </p:ext>
            </p:extLst>
          </p:nvPr>
        </p:nvGraphicFramePr>
        <p:xfrm>
          <a:off x="395536" y="1484784"/>
          <a:ext cx="84249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971600" y="1196752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   6 197 тыс.руб.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1196752"/>
            <a:ext cx="3816424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   2 355 тыс.руб. (38,0%)</a:t>
            </a:r>
          </a:p>
        </p:txBody>
      </p:sp>
      <p:pic>
        <p:nvPicPr>
          <p:cNvPr id="7" name="Рисунок 6" descr="Губернатор Тверской области поручил усилить работу по расчистке от снега до..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941168"/>
            <a:ext cx="1876817" cy="142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ример дорожных работ в Новосибирске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933004"/>
            <a:ext cx="1977008" cy="143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Администрацией округа продолжается работа по принятию мер к организации отл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953304"/>
            <a:ext cx="20162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11560" y="1628800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591" y="4953304"/>
            <a:ext cx="2077881" cy="143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474760" y="4005064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0600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«</a:t>
            </a:r>
            <a:r>
              <a:rPr lang="ru-RU" sz="30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ОХРАНА ОКРУЖАЮЩЕЙ </a:t>
            </a:r>
            <a:r>
              <a:rPr lang="ru-RU" sz="3000" b="1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СРЕДЫ</a:t>
            </a: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40096688"/>
              </p:ext>
            </p:extLst>
          </p:nvPr>
        </p:nvGraphicFramePr>
        <p:xfrm>
          <a:off x="1565666" y="1236621"/>
          <a:ext cx="4014446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99200450"/>
              </p:ext>
            </p:extLst>
          </p:nvPr>
        </p:nvGraphicFramePr>
        <p:xfrm>
          <a:off x="1396615" y="1916832"/>
          <a:ext cx="4039481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63296165"/>
              </p:ext>
            </p:extLst>
          </p:nvPr>
        </p:nvGraphicFramePr>
        <p:xfrm>
          <a:off x="1547664" y="2564904"/>
          <a:ext cx="417646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162373946"/>
              </p:ext>
            </p:extLst>
          </p:nvPr>
        </p:nvGraphicFramePr>
        <p:xfrm>
          <a:off x="1763688" y="3212976"/>
          <a:ext cx="6984776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 rot="16200000">
            <a:off x="-603575" y="2267871"/>
            <a:ext cx="2592288" cy="594066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План</a:t>
            </a:r>
          </a:p>
          <a:p>
            <a:pPr lvl="0" algn="ctr">
              <a:spcAft>
                <a:spcPts val="0"/>
              </a:spcAft>
            </a:pP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28 245 тыс.руб.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 rot="16200000">
            <a:off x="125506" y="2258870"/>
            <a:ext cx="2592288" cy="612068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26 974 тыс.руб. (95,5%)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55440" y="341040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0500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«ЖИЛИЩНО-КОММУНАЛЬНОЕ ХОЗЯЙСТВО»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540" y="4040755"/>
            <a:ext cx="900100" cy="891480"/>
          </a:xfrm>
          <a:prstGeom prst="rect">
            <a:avLst/>
          </a:prstGeom>
          <a:noFill/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2303805"/>
              </p:ext>
            </p:extLst>
          </p:nvPr>
        </p:nvGraphicFramePr>
        <p:xfrm>
          <a:off x="251520" y="4941168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41168"/>
            <a:ext cx="1442333" cy="13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40768"/>
            <a:ext cx="309851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0700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                «ОБРАЗОВАНИЕ»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196752"/>
            <a:ext cx="4320480" cy="93610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0701 Дошкольное образование»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58 531 тыс.руб.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58 116 тыс.руб. (99,3%)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>
                <a:solidFill>
                  <a:srgbClr val="FF0000"/>
                </a:solidFill>
                <a:latin typeface="+mj-lt"/>
              </a:rPr>
              <a:t>МБДОУ </a:t>
            </a: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«Детский </a:t>
            </a:r>
            <a:r>
              <a:rPr lang="ru-RU" sz="1400" b="1" i="1" dirty="0">
                <a:solidFill>
                  <a:srgbClr val="FF0000"/>
                </a:solidFill>
                <a:latin typeface="+mj-lt"/>
              </a:rPr>
              <a:t>сад </a:t>
            </a: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«Росинка»»</a:t>
            </a:r>
            <a:endParaRPr lang="ru-RU" sz="1400" i="1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204864"/>
            <a:ext cx="4320480" cy="1008112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 02 Общее образование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73 463 тыс.руб.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72 830 тыс.руб. (99,1%)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МБОУ «СОШ №71 п. Кедровый Красноярского края </a:t>
            </a:r>
            <a:endParaRPr lang="ru-RU" sz="1400" dirty="0"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284984"/>
            <a:ext cx="4320480" cy="864096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0703 Дополнительное образование детей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15 966 тыс.руб.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15 878 тыс.руб. (99,4%)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МБУ ДО ДМШ  п. Кедровый</a:t>
            </a:r>
            <a:endParaRPr lang="ru-RU" sz="1400" i="1" dirty="0"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221088"/>
            <a:ext cx="4320480" cy="108012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0707 Молодежная политика и оздоровления детей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5 785 тыс.руб.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5 785 тыс.руб. (100,0%)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МБУ «Молодежный центр  </a:t>
            </a:r>
            <a:r>
              <a:rPr lang="ru-RU" sz="1400" b="1" i="1" dirty="0" err="1" smtClean="0">
                <a:solidFill>
                  <a:srgbClr val="FF0000"/>
                </a:solidFill>
                <a:latin typeface="+mj-lt"/>
              </a:rPr>
              <a:t>п.Кедровый</a:t>
            </a: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9410" y="5373216"/>
            <a:ext cx="4320480" cy="108012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0709 Другие вопросы в области образования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3 192 тыс.руб.</a:t>
            </a:r>
          </a:p>
          <a:p>
            <a:pPr lvl="0" algn="ctr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3 090 тыс.руб. (96,8%)</a:t>
            </a:r>
          </a:p>
          <a:p>
            <a:pPr lvl="0" algn="ctr">
              <a:spcAft>
                <a:spcPts val="0"/>
              </a:spcAft>
            </a:pP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- Опека и попечительство несовершеннолетних</a:t>
            </a:r>
          </a:p>
          <a:p>
            <a:pPr algn="ctr"/>
            <a:r>
              <a:rPr lang="ru-RU" sz="12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- Организация  летнего отдыха детей и их </a:t>
            </a:r>
            <a:r>
              <a:rPr lang="ru-RU" sz="1200" b="1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оздоровления</a:t>
            </a:r>
            <a:endParaRPr lang="ru-RU" sz="1200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08104" y="1196752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   156 937 тыс.руб.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4048" y="1628800"/>
            <a:ext cx="3816424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6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</a:rPr>
              <a:t>   155 699 тыс.руб. (99,2%)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614857816"/>
              </p:ext>
            </p:extLst>
          </p:nvPr>
        </p:nvGraphicFramePr>
        <p:xfrm>
          <a:off x="4572000" y="2132856"/>
          <a:ext cx="439248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956376" y="213285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461448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0800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  «КУЛЬТУРА, КИНЕМАТОГРАФИЯ»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356992"/>
            <a:ext cx="8461448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0900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         «ЗДРАВООХРАНЕНИЕ»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29000"/>
            <a:ext cx="900100" cy="875600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62344919"/>
              </p:ext>
            </p:extLst>
          </p:nvPr>
        </p:nvGraphicFramePr>
        <p:xfrm>
          <a:off x="395536" y="1196752"/>
          <a:ext cx="655272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45238935"/>
              </p:ext>
            </p:extLst>
          </p:nvPr>
        </p:nvGraphicFramePr>
        <p:xfrm>
          <a:off x="467544" y="4365104"/>
          <a:ext cx="655272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Рисунок 8" descr="Наш ДК 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20272" y="1052736"/>
            <a:ext cx="19442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В Ишиме завершена противоклещевая обработка территорий.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0272" y="4797152"/>
            <a:ext cx="194421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1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20272" y="2420888"/>
            <a:ext cx="19442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461448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1000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         «СОЦИАЛЬНАЯ ПОЛИТИКА»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789040"/>
            <a:ext cx="8461448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1100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«ФИЗИЧЕСКАЯ КУЛЬТУРА И СПОРТ»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89040"/>
            <a:ext cx="900100" cy="936104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5887188"/>
              </p:ext>
            </p:extLst>
          </p:nvPr>
        </p:nvGraphicFramePr>
        <p:xfrm>
          <a:off x="251520" y="4869160"/>
          <a:ext cx="684076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70444323"/>
              </p:ext>
            </p:extLst>
          </p:nvPr>
        </p:nvGraphicFramePr>
        <p:xfrm>
          <a:off x="395536" y="1556792"/>
          <a:ext cx="828092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652120" y="1124744"/>
            <a:ext cx="3240360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1 901 тыс.руб. (97,9%)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1600" y="1124744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1 943 тыс.руб.</a:t>
            </a:r>
          </a:p>
        </p:txBody>
      </p:sp>
      <p:pic>
        <p:nvPicPr>
          <p:cNvPr id="11" name="Рисунок 10" descr="http://pgtkedr.ru/upload/images/sport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4653136"/>
            <a:ext cx="172819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pgtkedr.ru/upload/images/image2%281%29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5733256"/>
            <a:ext cx="174421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В новый год - с социальными гарантиями.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64288" y="2276872"/>
            <a:ext cx="175259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008112" cy="1021094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8639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    НАЦИОНАЛЬНЫЕ ПРОЕКТЫ</a:t>
            </a:r>
            <a:endParaRPr lang="ru-RU" sz="3600" dirty="0">
              <a:latin typeface="+mj-lt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77761776"/>
              </p:ext>
            </p:extLst>
          </p:nvPr>
        </p:nvGraphicFramePr>
        <p:xfrm>
          <a:off x="683568" y="908720"/>
          <a:ext cx="7968927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 descr="Логотип регионального проекта &amp;quot;Формирование комфортной городской среды&amp;quot; и Национального  проекта &amp;quot;Жилье и городская среда&amp;quot; - Администрация г. Пыть-Ях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132588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Скругленный прямоугольник 16"/>
          <p:cNvSpPr/>
          <p:nvPr/>
        </p:nvSpPr>
        <p:spPr>
          <a:xfrm>
            <a:off x="1043608" y="2585482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>
                <a:solidFill>
                  <a:schemeClr val="tx1"/>
                </a:solidFill>
                <a:latin typeface="+mj-lt"/>
              </a:rPr>
              <a:t>ул. Гвардейская, д. 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8</a:t>
            </a:r>
            <a:endParaRPr lang="ru-RU" sz="1400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87830" y="2585482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400" b="1" i="1" dirty="0">
                <a:solidFill>
                  <a:schemeClr val="tx1"/>
                </a:solidFill>
                <a:latin typeface="+mj-lt"/>
              </a:rPr>
              <a:t>ул. 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Дзержинского, </a:t>
            </a:r>
            <a:r>
              <a:rPr lang="ru-RU" sz="1400" b="1" i="1" dirty="0">
                <a:solidFill>
                  <a:schemeClr val="tx1"/>
                </a:solidFill>
                <a:latin typeface="+mj-lt"/>
              </a:rPr>
              <a:t>д. 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5</a:t>
            </a:r>
            <a:endParaRPr lang="ru-RU" sz="1400" b="1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8" name="Picture 4" descr="C:\Users\C90B~1\AppData\Local\Temp\Rar$DIa8240.23790\Гв.8 фото 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3020342"/>
            <a:ext cx="1994261" cy="149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C90B~1\AppData\Local\Temp\Rar$DIa8240.29130\Гв.8 фото 1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27258"/>
            <a:ext cx="1975817" cy="14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C90B~1\AppData\Local\Temp\Rar$DIa8240.34464\ДЗ.5 фото 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76" y="3015291"/>
            <a:ext cx="1975817" cy="14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C90B~1\AppData\Local\Temp\Rar$DIa8240.37856\ул. Дз.5 подъезд №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605" y="3013906"/>
            <a:ext cx="2007727" cy="150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672" y="192147"/>
            <a:ext cx="11334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1096960121"/>
              </p:ext>
            </p:extLst>
          </p:nvPr>
        </p:nvGraphicFramePr>
        <p:xfrm>
          <a:off x="623540" y="4797152"/>
          <a:ext cx="7968927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28" name="Рисунок 27" descr="https://ds31.centerstart.ru/sites/ds31.centerstart.ru/files/archive/logo-o-left-i.png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001336" y="5373216"/>
            <a:ext cx="1152128" cy="93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0836"/>
            <a:ext cx="1008112" cy="1008897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503040" y="188640"/>
            <a:ext cx="8640960" cy="93610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9530" y="104435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     ПРОГРАММА ПОДДЕРЖКИ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        МЕСТНЫХ ИНИЦИАТИВ</a:t>
            </a:r>
            <a:endParaRPr lang="ru-RU" sz="3600" dirty="0">
              <a:latin typeface="+mj-lt"/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798" y="200837"/>
            <a:ext cx="1426949" cy="100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504" y="1776007"/>
            <a:ext cx="2880320" cy="93610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+mj-lt"/>
              </a:rPr>
              <a:t>проект  «В лесу родилась ёлочка»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1 800 тыс.руб.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1 790 тыс.руб. (99,5%)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46022" y="1772816"/>
            <a:ext cx="2880320" cy="93610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+mj-lt"/>
              </a:rPr>
              <a:t>проект  «А как хочется вернуться в городок!»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1 876 тыс.руб.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1 876 тыс.руб. 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(100,0%)</a:t>
            </a:r>
            <a:endParaRPr lang="ru-RU" sz="1300" i="1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56176" y="1772816"/>
            <a:ext cx="2880320" cy="93610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500" b="1" i="1" dirty="0">
                <a:solidFill>
                  <a:srgbClr val="FF0000"/>
                </a:solidFill>
                <a:latin typeface="+mj-lt"/>
              </a:rPr>
              <a:t>проект  «Помните! Через века, через года, - помните!»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1 675 тыс.руб.</a:t>
            </a:r>
          </a:p>
          <a:p>
            <a:pPr lvl="0" algn="ctr">
              <a:spcAft>
                <a:spcPts val="0"/>
              </a:spcAft>
            </a:pPr>
            <a:r>
              <a:rPr lang="ru-RU" sz="13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   743 тыс.руб. </a:t>
            </a:r>
            <a:r>
              <a:rPr lang="ru-RU" sz="1300" i="1" dirty="0" smtClean="0">
                <a:solidFill>
                  <a:schemeClr val="tx1"/>
                </a:solidFill>
                <a:latin typeface="+mj-lt"/>
              </a:rPr>
              <a:t>(44,4%)</a:t>
            </a:r>
            <a:endParaRPr lang="ru-RU" sz="1300" i="1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1600" y="1307867"/>
            <a:ext cx="2808312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5 351 тыс.руб.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62912" y="1270160"/>
            <a:ext cx="3240360" cy="36004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4 409 тыс.руб. (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83,0%)</a:t>
            </a:r>
            <a:endParaRPr lang="ru-RU" sz="1400" i="1" dirty="0" smtClean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0108"/>
            <a:ext cx="2880320" cy="386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C90B~1\AppData\Local\Temp\Rar$DIa9504.20574\JNGmeN3pjB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50108"/>
            <a:ext cx="2880320" cy="188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90B~1\AppData\Local\Temp\Rar$DIa9504.18583\2024-12-10_15-26-5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022" y="2850109"/>
            <a:ext cx="2880320" cy="188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90B~1\AppData\Local\Temp\Rar$DIa9504.2538\Аллея после 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064" y="4869160"/>
            <a:ext cx="2909701" cy="184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C90B~1\AppData\Local\Temp\Rar$DIa9504.6989\Мемориал после 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903" y="4869160"/>
            <a:ext cx="2880320" cy="184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4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17032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СПАСИБО ЗА ВНИМАНИЕ!</a:t>
            </a:r>
            <a:endParaRPr lang="ru-RU" sz="8000" b="1" i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043608" y="404664"/>
            <a:ext cx="7128792" cy="3024336"/>
            <a:chOff x="340" y="73"/>
            <a:chExt cx="5217" cy="2752"/>
          </a:xfrm>
        </p:grpSpPr>
        <p:pic>
          <p:nvPicPr>
            <p:cNvPr id="4" name="Picture 6" descr="едровый"/>
            <p:cNvPicPr>
              <a:picLocks noChangeAspect="1" noChangeArrowheads="1"/>
            </p:cNvPicPr>
            <p:nvPr/>
          </p:nvPicPr>
          <p:blipFill>
            <a:blip r:embed="rId3" cstate="print"/>
            <a:srcRect t="2381" b="-5"/>
            <a:stretch>
              <a:fillRect/>
            </a:stretch>
          </p:blipFill>
          <p:spPr bwMode="auto">
            <a:xfrm>
              <a:off x="340" y="95"/>
              <a:ext cx="5217" cy="2730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431" y="118"/>
              <a:ext cx="5080" cy="2677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1124" y="73"/>
              <a:ext cx="2618" cy="2378"/>
              <a:chOff x="1124" y="73"/>
              <a:chExt cx="2618" cy="2378"/>
            </a:xfrm>
          </p:grpSpPr>
          <p:sp>
            <p:nvSpPr>
              <p:cNvPr id="7" name="Oval 11"/>
              <p:cNvSpPr>
                <a:spLocks noChangeArrowheads="1"/>
              </p:cNvSpPr>
              <p:nvPr/>
            </p:nvSpPr>
            <p:spPr bwMode="auto">
              <a:xfrm>
                <a:off x="3651" y="73"/>
                <a:ext cx="91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Oval 12"/>
              <p:cNvSpPr>
                <a:spLocks noChangeArrowheads="1"/>
              </p:cNvSpPr>
              <p:nvPr/>
            </p:nvSpPr>
            <p:spPr bwMode="auto">
              <a:xfrm>
                <a:off x="1882" y="164"/>
                <a:ext cx="136" cy="4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Freeform 19"/>
              <p:cNvSpPr>
                <a:spLocks/>
              </p:cNvSpPr>
              <p:nvPr/>
            </p:nvSpPr>
            <p:spPr bwMode="auto">
              <a:xfrm>
                <a:off x="1124" y="2328"/>
                <a:ext cx="201" cy="123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Оптимизация расходов на персонал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541046"/>
            <a:ext cx="19797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61769" y="132517"/>
            <a:ext cx="81063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ВЫПОЛНЕНИЕ ГЛАВНЫХ </a:t>
            </a:r>
            <a:endParaRPr lang="ru-RU" sz="3600" b="1" i="1" dirty="0" smtClean="0">
              <a:solidFill>
                <a:srgbClr val="FF0000"/>
              </a:solidFill>
              <a:latin typeface="+mj-lt"/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БЮДЖЕТНЫХ 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ЗАДАЧ</a:t>
            </a:r>
            <a:endParaRPr lang="ru-RU" sz="3600" i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latin typeface="+mj-lt"/>
              <a:cs typeface="Arial"/>
            </a:endParaRPr>
          </a:p>
        </p:txBody>
      </p:sp>
      <p:pic>
        <p:nvPicPr>
          <p:cNvPr id="13" name="Picture 2" descr="http://pgtkedr.ru/img/logotyp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2517"/>
            <a:ext cx="1008112" cy="1077218"/>
          </a:xfrm>
          <a:prstGeom prst="rect">
            <a:avLst/>
          </a:prstGeom>
          <a:noFill/>
        </p:spPr>
      </p:pic>
      <p:sp>
        <p:nvSpPr>
          <p:cNvPr id="15" name="Пятиугольник 14"/>
          <p:cNvSpPr/>
          <p:nvPr/>
        </p:nvSpPr>
        <p:spPr>
          <a:xfrm>
            <a:off x="539552" y="1555916"/>
            <a:ext cx="6264696" cy="1801076"/>
          </a:xfrm>
          <a:prstGeom prst="homePlate">
            <a:avLst/>
          </a:prstGeom>
          <a:solidFill>
            <a:srgbClr val="FFFF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50" b="1" i="1" dirty="0" smtClean="0">
                <a:solidFill>
                  <a:schemeClr val="tx1"/>
                </a:solidFill>
                <a:latin typeface="+mj-lt"/>
              </a:rPr>
              <a:t>своевременно </a:t>
            </a:r>
            <a:r>
              <a:rPr lang="ru-RU" sz="1750" b="1" i="1" dirty="0">
                <a:solidFill>
                  <a:schemeClr val="tx1"/>
                </a:solidFill>
                <a:latin typeface="+mj-lt"/>
              </a:rPr>
              <a:t>обеспечены расходные обязательства социальной направленности по выплате заработной платы в бюджетной сфере с сохранением достигнутых целевых показателей средней заработной платы отдельных категорий работников муниципальных учреждений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44391" y="3573016"/>
            <a:ext cx="6696744" cy="112582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+mj-lt"/>
              </a:rPr>
              <a:t>в </a:t>
            </a:r>
            <a:r>
              <a:rPr lang="ru-RU" b="1" i="1" dirty="0">
                <a:solidFill>
                  <a:schemeClr val="tx1"/>
                </a:solidFill>
                <a:latin typeface="+mj-lt"/>
              </a:rPr>
              <a:t>рамках реализации национальных проектов и государственных программ Красноярского края в полном объеме выполнены условия </a:t>
            </a:r>
            <a:r>
              <a:rPr lang="ru-RU" b="1" i="1" dirty="0" err="1">
                <a:solidFill>
                  <a:schemeClr val="tx1"/>
                </a:solidFill>
                <a:latin typeface="+mj-lt"/>
              </a:rPr>
              <a:t>софинансирования</a:t>
            </a:r>
            <a:r>
              <a:rPr lang="ru-RU" b="1" i="1" dirty="0">
                <a:solidFill>
                  <a:schemeClr val="tx1"/>
                </a:solidFill>
                <a:latin typeface="+mj-lt"/>
              </a:rPr>
              <a:t> расходных </a:t>
            </a:r>
            <a:r>
              <a:rPr lang="ru-RU" b="1" i="1" dirty="0" smtClean="0">
                <a:solidFill>
                  <a:schemeClr val="tx1"/>
                </a:solidFill>
                <a:latin typeface="+mj-lt"/>
              </a:rPr>
              <a:t>обязательств</a:t>
            </a:r>
            <a:endParaRPr lang="ru-RU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538370" y="4869160"/>
            <a:ext cx="7200799" cy="648072"/>
          </a:xfrm>
          <a:prstGeom prst="homePlate">
            <a:avLst/>
          </a:prstGeom>
          <a:solidFill>
            <a:srgbClr val="00B0F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  <a:latin typeface="+mj-lt"/>
              </a:rPr>
              <a:t>обеспечено выполнение муниципального задания бюджетными учреждениями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538370" y="5733256"/>
            <a:ext cx="7704856" cy="648072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+mj-lt"/>
              </a:rPr>
              <a:t>не </a:t>
            </a: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допущено возникновение просроченной кредиторской задолженности</a:t>
            </a:r>
          </a:p>
        </p:txBody>
      </p:sp>
      <p:pic>
        <p:nvPicPr>
          <p:cNvPr id="20" name="Рисунок 19" descr="https://stingerbike.ru/upload/medialibrary/270/270c2fd1caee29f5e12931a12224e0cc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258686"/>
            <a:ext cx="1510043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654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100811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        ОСНОВНЫЕ ПАРАМЕТРЫ 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ИСПОЛНЕНИЯ БЮДЖЕТА ЗА 2024 ГОД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77011"/>
              </p:ext>
            </p:extLst>
          </p:nvPr>
        </p:nvGraphicFramePr>
        <p:xfrm>
          <a:off x="467544" y="1628800"/>
          <a:ext cx="8280920" cy="316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8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26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Утвержденные бюджетные назначения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Исполнено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Исполненные </a:t>
                      </a: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назначения, %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latin typeface="+mj-lt"/>
                          <a:ea typeface="Times New Roman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20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бюджета</a:t>
                      </a:r>
                      <a:endParaRPr lang="ru-RU" sz="20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289 122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283 920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98,2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8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Расходы бюджета</a:t>
                      </a:r>
                      <a:endParaRPr lang="ru-RU" sz="20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295 069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283 691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96,1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84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Дефицит (-)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Профицит (+)</a:t>
                      </a:r>
                      <a:endParaRPr lang="ru-RU" sz="20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- 5 947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 pitchFamily="18" charset="0"/>
                        </a:rPr>
                        <a:t>+</a:t>
                      </a:r>
                      <a:r>
                        <a:rPr lang="ru-RU" sz="2000" i="1" baseline="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 pitchFamily="18" charset="0"/>
                        </a:rPr>
                        <a:t> 229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6" y="126876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+mj-lt"/>
                <a:cs typeface="Times New Roman" pitchFamily="18" charset="0"/>
              </a:rPr>
              <a:t>тыс. руб.</a:t>
            </a:r>
            <a:endParaRPr lang="ru-RU" i="1" dirty="0">
              <a:latin typeface="+mj-lt"/>
              <a:cs typeface="Times New Roman" pitchFamily="18" charset="0"/>
            </a:endParaRPr>
          </a:p>
        </p:txBody>
      </p:sp>
      <p:pic>
        <p:nvPicPr>
          <p:cNvPr id="5" name="Picture 2" descr="http://pgtkedr.ru/img/logotyp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0338"/>
            <a:ext cx="1008112" cy="1049397"/>
          </a:xfrm>
          <a:prstGeom prst="rect">
            <a:avLst/>
          </a:prstGeom>
          <a:noFill/>
        </p:spPr>
      </p:pic>
      <p:sp>
        <p:nvSpPr>
          <p:cNvPr id="12290" name="AutoShape 2" descr="https://www.sokolinfo.ru/sites/default/files/styles/adaptive/public/news/2018/budzet.jpg?itok=Is68bqv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avatars.mds.yandex.net/get-zen_doc/3664204/pub_60354031756eeb31f06110e6_603549c2084cc34524cc5d8c/scale_120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5013176"/>
            <a:ext cx="158417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юджет отпуска без путёвки. 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157192"/>
            <a:ext cx="25202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AutoShape 4" descr="https://chechnyatoday.com/images/uploads/2020/09/04/eeaabfe3-c84c-4e0d-879f-2b151ed33a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За 9 месяцев 2020 года поступления в консолидированный бюджет края составил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157192"/>
            <a:ext cx="251345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100811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СТРУКТУРА ДОХОДОВ БЮДЖЕТА 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                        ЗА 2024 ГОД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62816390"/>
              </p:ext>
            </p:extLst>
          </p:nvPr>
        </p:nvGraphicFramePr>
        <p:xfrm>
          <a:off x="0" y="1196752"/>
          <a:ext cx="9144000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2" name="AutoShape 2" descr="https://gorbatka.ru/wp-content/uploads/2019/02/budg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gorbatka.ru/wp-content/uploads/2019/02/budg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gorbatka.ru/wp-content/uploads/2019/02/budg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https://gorbatka.ru/wp-content/uploads/2019/02/budg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Бюджет для граждан.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509120"/>
            <a:ext cx="26860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pgtkedr.ru/img/logotyp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60338"/>
            <a:ext cx="1008112" cy="1049397"/>
          </a:xfrm>
          <a:prstGeom prst="rect">
            <a:avLst/>
          </a:prstGeom>
          <a:noFill/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486460443"/>
              </p:ext>
            </p:extLst>
          </p:nvPr>
        </p:nvGraphicFramePr>
        <p:xfrm>
          <a:off x="179512" y="4107384"/>
          <a:ext cx="5904656" cy="2561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9512" y="407707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БЕЗВОЗМЕЗДНЫЕ ПОСТУПЛЕНИЯ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                        ЗА 2024 ГОД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0338"/>
            <a:ext cx="1008112" cy="1049397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578868"/>
              </p:ext>
            </p:extLst>
          </p:nvPr>
        </p:nvGraphicFramePr>
        <p:xfrm>
          <a:off x="323528" y="1196752"/>
          <a:ext cx="8424936" cy="375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Доходы от безвозмездных поступлений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Утвержденные бюджетные назначения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Исполнено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Исполненные </a:t>
                      </a: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назначения, %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4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Дотации </a:t>
                      </a:r>
                      <a:r>
                        <a:rPr kumimoji="0" lang="ru-RU" sz="14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бюджетам бюджетной системы</a:t>
                      </a:r>
                      <a:endParaRPr lang="ru-RU" sz="14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127 983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127 983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Субвенции бюджетам бюджетной системы</a:t>
                      </a:r>
                      <a:endParaRPr lang="ru-RU" sz="14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90 388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90 161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99,7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Субсидии </a:t>
                      </a:r>
                      <a:r>
                        <a:rPr kumimoji="0" lang="ru-RU" sz="14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бюджетам бюджетной системы</a:t>
                      </a:r>
                      <a:endParaRPr lang="ru-RU" sz="1400" b="1" i="1" dirty="0"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baseline="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28 006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 pitchFamily="18" charset="0"/>
                        </a:rPr>
                        <a:t>23 967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 pitchFamily="18" charset="0"/>
                        </a:rPr>
                        <a:t>85,6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+mj-lt"/>
                        </a:rPr>
                        <a:t>Иные межбюджетные трансферты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12 177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11 381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93,5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Прочие безвозмездные поступления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56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56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100,0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Доходы бюджета от возврата организациями остатков субсидий прошлых лет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993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993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100,0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Возврат остатков субсидий, субвенций и иных межбюджетных трансфертов прошлых лет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- 1 605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- 1 656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+mj-lt"/>
                        </a:rPr>
                        <a:t>103,1</a:t>
                      </a:r>
                      <a:endParaRPr lang="ru-RU" sz="14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736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+mj-lt"/>
                        </a:rPr>
                        <a:t>ВСЕГО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+mj-lt"/>
                        </a:rPr>
                        <a:t>257 998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+mj-lt"/>
                        </a:rPr>
                        <a:t>252 885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+mj-lt"/>
                        </a:rPr>
                        <a:t>98,0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812360" y="908720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  <p:pic>
        <p:nvPicPr>
          <p:cNvPr id="12290" name="Picture 2" descr="1.5 Разные составные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40256"/>
            <a:ext cx="2232248" cy="1657355"/>
          </a:xfrm>
          <a:prstGeom prst="rect">
            <a:avLst/>
          </a:prstGeom>
          <a:noFill/>
        </p:spPr>
      </p:pic>
      <p:pic>
        <p:nvPicPr>
          <p:cNvPr id="12292" name="Picture 4" descr="Доходная и расходная часть доходы расходы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5023229"/>
            <a:ext cx="2304256" cy="1726843"/>
          </a:xfrm>
          <a:prstGeom prst="rect">
            <a:avLst/>
          </a:prstGeom>
          <a:noFill/>
        </p:spPr>
      </p:pic>
      <p:sp>
        <p:nvSpPr>
          <p:cNvPr id="12294" name="AutoShape 6" descr="Posts by Bhumika K.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https://avatars.mds.yandex.net/i?id=de187cf34c7df7d470c93065f9d3d04f_l-5292616-images-thumbs&amp;n=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5085184"/>
            <a:ext cx="230425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НАЛОГОВЫЕ И НЕНАЛОГОВЫЕ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ДОХОДЫ БЮДЖЕТА ЗА 2024 ГОД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21095"/>
          </a:xfrm>
          <a:prstGeom prst="rect">
            <a:avLst/>
          </a:prstGeom>
          <a:noFill/>
        </p:spPr>
      </p:pic>
      <p:graphicFrame>
        <p:nvGraphicFramePr>
          <p:cNvPr id="6" name="Group 5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446319"/>
              </p:ext>
            </p:extLst>
          </p:nvPr>
        </p:nvGraphicFramePr>
        <p:xfrm>
          <a:off x="395536" y="1268760"/>
          <a:ext cx="8389440" cy="5417820"/>
        </p:xfrm>
        <a:graphic>
          <a:graphicData uri="http://schemas.openxmlformats.org/drawingml/2006/table">
            <a:tbl>
              <a:tblPr/>
              <a:tblGrid>
                <a:gridCol w="4501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9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Утвержденные бюджетные назначения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Исполнено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Исполненные </a:t>
                      </a: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назначения, %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44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Всего собственных доходов,</a:t>
                      </a:r>
                    </a:p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из них: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400" b="1" i="1" dirty="0" smtClean="0">
                          <a:latin typeface="+mj-lt"/>
                        </a:rPr>
                        <a:t>31 124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400" b="1" i="1" dirty="0" smtClean="0">
                          <a:latin typeface="+mj-lt"/>
                        </a:rPr>
                        <a:t>31 035</a:t>
                      </a:r>
                      <a:endParaRPr lang="ru-RU" sz="1400" b="1" i="1" dirty="0"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99,7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82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Налоговые доходы, в том числе: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22 490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22 424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99,7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налог на прибыль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- налог на доходы физических лиц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16 913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16 806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налог на доходы от уплаты акцизов 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854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налог на совокупный доход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3 493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3 347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налог на имущество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1 236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1 344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108,7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6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- государственная пошлина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80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Неналоговые доходы, в том числе: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8 634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8 611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262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доход от использования имущества, находящегося в государственной и муниципальной собственности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4 542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4 535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99,8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09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доход от платежей при пользовании природными ресурсами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2 536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2 536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900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доход от оказания платных услуг (работ) и компенсации затрат государства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823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664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доход от продажи материальных и нематериальных активов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99,8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5152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доход от штрафов, санкций, возмещения ущерба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95,1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5152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- прочие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450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84368" y="98072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СТРУКТУРА РАСХОДОВ БЮДЖЕТА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                        ЗА 2024 ГОД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008112" cy="1021095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3131840" y="1412776"/>
            <a:ext cx="2808312" cy="108012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0100 Общегосударственные вопросы</a:t>
            </a:r>
          </a:p>
          <a:p>
            <a:pPr lvl="0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41 547 тыс.руб.</a:t>
            </a:r>
          </a:p>
          <a:p>
            <a:pPr lvl="0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39 547 тыс.руб. (95,2%)</a:t>
            </a:r>
            <a:endParaRPr lang="ru-RU" b="1" i="1" dirty="0" smtClean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72013" y="4530824"/>
            <a:ext cx="2808312" cy="91440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1000 Социальная политика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1 943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1 901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(97,9%)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2420888"/>
            <a:ext cx="2808312" cy="91440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i="1" dirty="0" smtClean="0">
                <a:solidFill>
                  <a:srgbClr val="FF0000"/>
                </a:solidFill>
                <a:latin typeface="+mj-lt"/>
              </a:rPr>
              <a:t>0800 Культура, кинематография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13 160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13 160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(100,0%)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3475856"/>
            <a:ext cx="2808312" cy="91440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0900 Здравоохранение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48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48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(100,0%)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31840" y="2761202"/>
            <a:ext cx="2808312" cy="153189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rgbClr val="FF0000"/>
                </a:solidFill>
                <a:latin typeface="+mj-lt"/>
              </a:rPr>
              <a:t>Расходы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295 069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283 691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(96,1%)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832" y="4581128"/>
            <a:ext cx="2808312" cy="1008112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0500 Жилищно-коммунальное хозяйство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28 245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26 974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(95,5%)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512" y="2420888"/>
            <a:ext cx="2808312" cy="1054968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rgbClr val="FF0000"/>
                </a:solidFill>
                <a:latin typeface="+mj-lt"/>
              </a:rPr>
              <a:t>0300 Национальная безопасность и правоохранительная деятельность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7 671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7 638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(99,6%)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9832" y="3612246"/>
            <a:ext cx="2808312" cy="864096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0400 Национальная экономика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6 197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2 355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(38,0%)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56176" y="1412776"/>
            <a:ext cx="2808312" cy="91440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0700 Образование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156 937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155 699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(99,2%)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1412776"/>
            <a:ext cx="2808312" cy="91440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+mj-lt"/>
              </a:rPr>
              <a:t>0200 Национальная оборона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625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493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(78,9%)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589240"/>
            <a:ext cx="2808312" cy="986408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sz="1250" b="1" i="1" dirty="0" smtClean="0">
                <a:solidFill>
                  <a:srgbClr val="FF0000"/>
                </a:solidFill>
                <a:latin typeface="+mj-lt"/>
              </a:rPr>
              <a:t>1100 Физическая культура и спорт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35 876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35 876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(100,0%)</a:t>
            </a:r>
          </a:p>
        </p:txBody>
      </p:sp>
      <p:pic>
        <p:nvPicPr>
          <p:cNvPr id="26" name="Рисунок 25" descr="Расходы Пенсии и пособия Образование Армия и полиция Наука и культура Здрав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8653" y="4581128"/>
            <a:ext cx="2808312" cy="199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179512" y="5733257"/>
            <a:ext cx="2808312" cy="842392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i="1" dirty="0" smtClean="0">
                <a:solidFill>
                  <a:srgbClr val="FF0000"/>
                </a:solidFill>
                <a:latin typeface="+mj-lt"/>
              </a:rPr>
              <a:t>0600 Охрана окружающей среды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План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2 820 тыс.руб.</a:t>
            </a:r>
          </a:p>
          <a:p>
            <a:pPr lvl="0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Исполнено</a:t>
            </a: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   0 тыс.руб.</a:t>
            </a:r>
          </a:p>
          <a:p>
            <a:pPr lvl="0">
              <a:spcAft>
                <a:spcPts val="0"/>
              </a:spcAft>
            </a:pPr>
            <a:r>
              <a:rPr lang="ru-RU" sz="1400" i="1" dirty="0" smtClean="0">
                <a:solidFill>
                  <a:schemeClr val="tx1"/>
                </a:solidFill>
                <a:latin typeface="+mj-lt"/>
              </a:rPr>
              <a:t>(0,0%)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221088"/>
            <a:ext cx="8640960" cy="93610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ru-RU" sz="3000" b="1" i="1" dirty="0" smtClean="0">
                <a:solidFill>
                  <a:srgbClr val="FF0000"/>
                </a:solidFill>
              </a:rPr>
              <a:t>Раздел 0200 </a:t>
            </a:r>
            <a:br>
              <a:rPr lang="ru-RU" sz="3000" b="1" i="1" dirty="0" smtClean="0">
                <a:solidFill>
                  <a:srgbClr val="FF0000"/>
                </a:solidFill>
              </a:rPr>
            </a:br>
            <a:r>
              <a:rPr lang="ru-RU" sz="3000" b="1" i="1" dirty="0" smtClean="0">
                <a:solidFill>
                  <a:srgbClr val="FF0000"/>
                </a:solidFill>
              </a:rPr>
              <a:t>                       «НАЦИОНАЛЬНАЯ ОБОРОНА»</a:t>
            </a:r>
            <a:endParaRPr lang="ru-RU" sz="30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900100" cy="873968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323528" y="0"/>
            <a:ext cx="8640960" cy="100811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0100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«ОБЩЕГОСУДАРСТВЕННЫЕ ВОПРОСЫ»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370095176"/>
              </p:ext>
            </p:extLst>
          </p:nvPr>
        </p:nvGraphicFramePr>
        <p:xfrm>
          <a:off x="539552" y="5229200"/>
          <a:ext cx="6984776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93096"/>
            <a:ext cx="900100" cy="932029"/>
          </a:xfrm>
          <a:prstGeom prst="rect">
            <a:avLst/>
          </a:prstGeom>
          <a:noFill/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09221"/>
              </p:ext>
            </p:extLst>
          </p:nvPr>
        </p:nvGraphicFramePr>
        <p:xfrm>
          <a:off x="467544" y="1124745"/>
          <a:ext cx="8352930" cy="302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1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2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44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05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Утвержденные бюджетные назначения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Исполнено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Исполненные </a:t>
                      </a: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 pitchFamily="18" charset="0"/>
                        </a:rPr>
                        <a:t>назначения, %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0102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Глава поселка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1 918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1 896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98,8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47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0103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Совет депутатов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2 627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2 619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99,7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82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0104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Местная</a:t>
                      </a:r>
                      <a:r>
                        <a:rPr kumimoji="0" lang="ru-RU" sz="1100" b="1" i="1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администрация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21 489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21 053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98,0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894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0105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latin typeface="+mj-lt"/>
                        </a:rPr>
                        <a:t>Судебная система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0,0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606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0106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Контрольно-счетный орган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2 405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2 403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99,9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326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0107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latin typeface="+mj-lt"/>
                        </a:rPr>
                        <a:t>Обеспечение проведения выборов и референдумов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982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982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100,0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262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0111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Резервные фонды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827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0,0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335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+mj-lt"/>
                        </a:rPr>
                        <a:t>0113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Другие общегосударственные вопросы</a:t>
                      </a:r>
                      <a:endParaRPr lang="ru-RU" sz="11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11 289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10 594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latin typeface="+mj-lt"/>
                        </a:rPr>
                        <a:t>93,8</a:t>
                      </a:r>
                      <a:endParaRPr lang="ru-RU" sz="1200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262">
                <a:tc>
                  <a:txBody>
                    <a:bodyPr/>
                    <a:lstStyle/>
                    <a:p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ВСЕГО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+mj-lt"/>
                        </a:rPr>
                        <a:t>41 547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+mj-lt"/>
                        </a:rPr>
                        <a:t>39 547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+mj-lt"/>
                        </a:rPr>
                        <a:t>95,2</a:t>
                      </a:r>
                      <a:endParaRPr lang="ru-RU" sz="1200" b="1" i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884368" y="83671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+mj-lt"/>
                <a:cs typeface="Times New Roman" pitchFamily="18" charset="0"/>
              </a:rPr>
              <a:t>тыс. руб.</a:t>
            </a:r>
            <a:endParaRPr lang="ru-RU" sz="1400" i="1" dirty="0">
              <a:latin typeface="+mj-lt"/>
              <a:cs typeface="Times New Roman" pitchFamily="18" charset="0"/>
            </a:endParaRPr>
          </a:p>
        </p:txBody>
      </p:sp>
      <p:pic>
        <p:nvPicPr>
          <p:cNvPr id="31" name="Рисунок 30" descr="И не прочь, если бы кто-то сейчас помог накопить на военный билет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5081109"/>
            <a:ext cx="115212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gtkedr.ru/img/logot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00100" cy="891480"/>
          </a:xfrm>
          <a:prstGeom prst="rect">
            <a:avLst/>
          </a:prstGeom>
          <a:noFill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323528" y="289727"/>
            <a:ext cx="8640960" cy="1296144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Раздел 0300 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     «НАЦИОНАЛЬНАЯ БЕЗОПАСНОСТЬ И</a:t>
            </a:r>
          </a:p>
          <a:p>
            <a:pPr lvl="0">
              <a:spcBef>
                <a:spcPct val="0"/>
              </a:spcBef>
            </a:pPr>
            <a:r>
              <a:rPr lang="ru-RU" sz="3000" b="1" i="1" dirty="0" smtClean="0">
                <a:solidFill>
                  <a:srgbClr val="FF0000"/>
                </a:solidFill>
                <a:latin typeface="+mj-lt"/>
              </a:rPr>
              <a:t>             ПРАВООХРАНИТЕЛЬНАЯ ДЕЯТЕЛЬНОСТЬ»</a:t>
            </a:r>
            <a:endParaRPr kumimoji="0" lang="ru-RU" sz="3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Рисунок 16" descr="Из них на телефон оперативного дежурного ЕДДС — 716 звонков, по системе 112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644" y="5036403"/>
            <a:ext cx="187220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Свыше 1200 звонков отработали операторы системы-112 и диспетчеры ЕДДС Рузск..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5056223"/>
            <a:ext cx="199596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Всемирный день гражданской обороны отмечается сегодня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5056223"/>
            <a:ext cx="22322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В с.Караидель работает единая дежурно-диспетчерская служба ( ЕДДС) 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5013176"/>
            <a:ext cx="1944216" cy="139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519036834"/>
              </p:ext>
            </p:extLst>
          </p:nvPr>
        </p:nvGraphicFramePr>
        <p:xfrm>
          <a:off x="395536" y="1484784"/>
          <a:ext cx="84249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4366</TotalTime>
  <Words>1383</Words>
  <Application>Microsoft Office PowerPoint</Application>
  <PresentationFormat>Экран (4:3)</PresentationFormat>
  <Paragraphs>377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                      ОСНОВНЫЕ ПАРАМЕТРЫ          ИСПОЛНЕНИЯ БЮДЖЕТА ЗА 2024 ГОД</vt:lpstr>
      <vt:lpstr>             СТРУКТУРА ДОХОДОВ БЮДЖЕТА                                   ЗА 2024 ГОД</vt:lpstr>
      <vt:lpstr>              БЕЗВОЗМЕЗДНЫЕ ПОСТУПЛЕНИЯ                                  ЗА 2024 ГОД</vt:lpstr>
      <vt:lpstr> НАЛОГОВЫЕ И НЕНАЛОГОВЫЕ ДОХОДЫ БЮДЖЕТА ЗА 2024 ГОД</vt:lpstr>
      <vt:lpstr>              СТРУКТУРА РАСХОДОВ БЮДЖЕТА                                  ЗА 2024 ГОД</vt:lpstr>
      <vt:lpstr>                                  Раздел 0200                         «НАЦИОНАЛЬНАЯ ОБОРОНА»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glbuh</dc:creator>
  <cp:lastModifiedBy>User</cp:lastModifiedBy>
  <cp:revision>403</cp:revision>
  <cp:lastPrinted>2025-05-15T04:11:16Z</cp:lastPrinted>
  <dcterms:created xsi:type="dcterms:W3CDTF">2019-04-09T01:39:13Z</dcterms:created>
  <dcterms:modified xsi:type="dcterms:W3CDTF">2025-05-15T04:11:22Z</dcterms:modified>
</cp:coreProperties>
</file>