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6"/>
  </p:notesMasterIdLst>
  <p:handoutMasterIdLst>
    <p:handoutMasterId r:id="rId57"/>
  </p:handoutMasterIdLst>
  <p:sldIdLst>
    <p:sldId id="256" r:id="rId2"/>
    <p:sldId id="257" r:id="rId3"/>
    <p:sldId id="296" r:id="rId4"/>
    <p:sldId id="259" r:id="rId5"/>
    <p:sldId id="260" r:id="rId6"/>
    <p:sldId id="261" r:id="rId7"/>
    <p:sldId id="325" r:id="rId8"/>
    <p:sldId id="326" r:id="rId9"/>
    <p:sldId id="262" r:id="rId10"/>
    <p:sldId id="298" r:id="rId11"/>
    <p:sldId id="263" r:id="rId12"/>
    <p:sldId id="299" r:id="rId13"/>
    <p:sldId id="264" r:id="rId14"/>
    <p:sldId id="265" r:id="rId15"/>
    <p:sldId id="266" r:id="rId16"/>
    <p:sldId id="267" r:id="rId17"/>
    <p:sldId id="268" r:id="rId18"/>
    <p:sldId id="269" r:id="rId19"/>
    <p:sldId id="301" r:id="rId20"/>
    <p:sldId id="271" r:id="rId21"/>
    <p:sldId id="302" r:id="rId22"/>
    <p:sldId id="272" r:id="rId23"/>
    <p:sldId id="303" r:id="rId24"/>
    <p:sldId id="308" r:id="rId25"/>
    <p:sldId id="273" r:id="rId26"/>
    <p:sldId id="309" r:id="rId27"/>
    <p:sldId id="313" r:id="rId28"/>
    <p:sldId id="311" r:id="rId29"/>
    <p:sldId id="274" r:id="rId30"/>
    <p:sldId id="318" r:id="rId31"/>
    <p:sldId id="319" r:id="rId32"/>
    <p:sldId id="321" r:id="rId33"/>
    <p:sldId id="322" r:id="rId34"/>
    <p:sldId id="323" r:id="rId35"/>
    <p:sldId id="324" r:id="rId36"/>
    <p:sldId id="333" r:id="rId37"/>
    <p:sldId id="334" r:id="rId38"/>
    <p:sldId id="276" r:id="rId39"/>
    <p:sldId id="277" r:id="rId40"/>
    <p:sldId id="281" r:id="rId41"/>
    <p:sldId id="282" r:id="rId42"/>
    <p:sldId id="314" r:id="rId43"/>
    <p:sldId id="283" r:id="rId44"/>
    <p:sldId id="285" r:id="rId45"/>
    <p:sldId id="287" r:id="rId46"/>
    <p:sldId id="286" r:id="rId47"/>
    <p:sldId id="288" r:id="rId48"/>
    <p:sldId id="289" r:id="rId49"/>
    <p:sldId id="290" r:id="rId50"/>
    <p:sldId id="305" r:id="rId51"/>
    <p:sldId id="306" r:id="rId52"/>
    <p:sldId id="307" r:id="rId53"/>
    <p:sldId id="315" r:id="rId54"/>
    <p:sldId id="317" r:id="rId55"/>
  </p:sldIdLst>
  <p:sldSz cx="9144000" cy="6858000" type="screen4x3"/>
  <p:notesSz cx="6858000" cy="99472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  <a:srgbClr val="3333FF"/>
    <a:srgbClr val="813D93"/>
    <a:srgbClr val="FFFF99"/>
    <a:srgbClr val="FFFF66"/>
    <a:srgbClr val="F0C8EE"/>
    <a:srgbClr val="CCFF99"/>
    <a:srgbClr val="CCFF66"/>
    <a:srgbClr val="CCFF33"/>
    <a:srgbClr val="E498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68" autoAdjust="0"/>
    <p:restoredTop sz="94687" autoAdjust="0"/>
  </p:normalViewPr>
  <p:slideViewPr>
    <p:cSldViewPr>
      <p:cViewPr>
        <p:scale>
          <a:sx n="80" d="100"/>
          <a:sy n="80" d="100"/>
        </p:scale>
        <p:origin x="-2556" y="-6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212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handoutMaster" Target="handoutMasters/handout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Лист1!$B$3</c:f>
              <c:strCache>
                <c:ptCount val="1"/>
                <c:pt idx="0">
                  <c:v>Налоговые доходы (тыс. руб.)</c:v>
                </c:pt>
              </c:strCache>
            </c:strRef>
          </c:tx>
          <c:marker>
            <c:symbol val="none"/>
          </c:marker>
          <c:cat>
            <c:numRef>
              <c:f>Лист1!$C$2:$G$2</c:f>
              <c:numCache>
                <c:formatCode>General</c:formatCode>
                <c:ptCount val="5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</c:numCache>
            </c:numRef>
          </c:cat>
          <c:val>
            <c:numRef>
              <c:f>Лист1!$C$3:$G$3</c:f>
              <c:numCache>
                <c:formatCode>#,##0.00</c:formatCode>
                <c:ptCount val="5"/>
                <c:pt idx="0">
                  <c:v>17381.8</c:v>
                </c:pt>
                <c:pt idx="1">
                  <c:v>17685.3</c:v>
                </c:pt>
                <c:pt idx="2">
                  <c:v>18486.099999999999</c:v>
                </c:pt>
                <c:pt idx="3">
                  <c:v>19206.2</c:v>
                </c:pt>
                <c:pt idx="4">
                  <c:v>19206.2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Лист1!$B$4</c:f>
              <c:strCache>
                <c:ptCount val="1"/>
                <c:pt idx="0">
                  <c:v>Неналоговые доходы (тыс. руб.)</c:v>
                </c:pt>
              </c:strCache>
            </c:strRef>
          </c:tx>
          <c:marker>
            <c:symbol val="none"/>
          </c:marker>
          <c:cat>
            <c:numRef>
              <c:f>Лист1!$C$2:$G$2</c:f>
              <c:numCache>
                <c:formatCode>General</c:formatCode>
                <c:ptCount val="5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</c:numCache>
            </c:numRef>
          </c:cat>
          <c:val>
            <c:numRef>
              <c:f>Лист1!$C$4:$G$4</c:f>
              <c:numCache>
                <c:formatCode>#,##0.00</c:formatCode>
                <c:ptCount val="5"/>
                <c:pt idx="0">
                  <c:v>11083.9</c:v>
                </c:pt>
                <c:pt idx="1">
                  <c:v>7357.9</c:v>
                </c:pt>
                <c:pt idx="2">
                  <c:v>7060.2</c:v>
                </c:pt>
                <c:pt idx="3">
                  <c:v>7072.6</c:v>
                </c:pt>
                <c:pt idx="4">
                  <c:v>7072.6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6077056"/>
        <c:axId val="46078592"/>
      </c:lineChart>
      <c:catAx>
        <c:axId val="460770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6078592"/>
        <c:crosses val="autoZero"/>
        <c:auto val="1"/>
        <c:lblAlgn val="ctr"/>
        <c:lblOffset val="100"/>
        <c:noMultiLvlLbl val="0"/>
      </c:catAx>
      <c:valAx>
        <c:axId val="46078592"/>
        <c:scaling>
          <c:orientation val="minMax"/>
        </c:scaling>
        <c:delete val="0"/>
        <c:axPos val="l"/>
        <c:majorGridlines/>
        <c:numFmt formatCode="#,##0.00" sourceLinked="1"/>
        <c:majorTickMark val="out"/>
        <c:minorTickMark val="none"/>
        <c:tickLblPos val="nextTo"/>
        <c:crossAx val="4607705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1798021775055903E-2"/>
          <c:y val="9.8978272690254748E-2"/>
          <c:w val="0.57196340040828264"/>
          <c:h val="0.8132675852630629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4.6565689705453488E-2"/>
                  <c:y val="-5.4226249750605734E-2"/>
                </c:manualLayout>
              </c:layout>
              <c:spPr>
                <a:noFill/>
                <a:ln w="25206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4274691358024691E-2"/>
                  <c:y val="-3.9772972072463539E-2"/>
                </c:manualLayout>
              </c:layout>
              <c:spPr>
                <a:noFill/>
                <a:ln w="25206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742927967337493E-2"/>
                  <c:y val="4.1215537997107334E-3"/>
                </c:manualLayout>
              </c:layout>
              <c:spPr>
                <a:noFill/>
                <a:ln w="25206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206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 21333,5,3 тыс.руб. (8,5 %)</c:v>
                </c:pt>
                <c:pt idx="1">
                  <c:v>неналоговые доходы 8 612,2 тыс.руб. (3,4 %)</c:v>
                </c:pt>
                <c:pt idx="2">
                  <c:v>безвозмездные поступления 220 906,6 тыс.руб. (88,1 %)</c:v>
                </c:pt>
              </c:strCache>
            </c:strRef>
          </c:cat>
          <c:val>
            <c:numRef>
              <c:f>Лист1!$B$2:$B$4</c:f>
              <c:numCache>
                <c:formatCode>#,##0.00</c:formatCode>
                <c:ptCount val="3"/>
                <c:pt idx="0">
                  <c:v>21333.5</c:v>
                </c:pt>
                <c:pt idx="1">
                  <c:v>8612.2000000000007</c:v>
                </c:pt>
                <c:pt idx="2">
                  <c:v>220906.6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9215564202335844"/>
          <c:y val="0.10717399305529762"/>
          <c:w val="0.29850583657587548"/>
          <c:h val="0.70597637574260741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786"/>
      </a:pPr>
      <a:endParaRPr lang="ru-RU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image" Target="../media/image3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2547" cy="497444"/>
          </a:xfrm>
          <a:prstGeom prst="rect">
            <a:avLst/>
          </a:prstGeom>
        </p:spPr>
        <p:txBody>
          <a:bodyPr vert="horz" lIns="92172" tIns="46086" rIns="92172" bIns="46086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3852" y="1"/>
            <a:ext cx="2972547" cy="497444"/>
          </a:xfrm>
          <a:prstGeom prst="rect">
            <a:avLst/>
          </a:prstGeom>
        </p:spPr>
        <p:txBody>
          <a:bodyPr vert="horz" lIns="92172" tIns="46086" rIns="92172" bIns="46086" rtlCol="0"/>
          <a:lstStyle>
            <a:lvl1pPr algn="r">
              <a:defRPr sz="1200"/>
            </a:lvl1pPr>
          </a:lstStyle>
          <a:p>
            <a:fld id="{C152191B-2595-4307-B7AD-3144ACBA0247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8232"/>
            <a:ext cx="2972547" cy="497443"/>
          </a:xfrm>
          <a:prstGeom prst="rect">
            <a:avLst/>
          </a:prstGeom>
        </p:spPr>
        <p:txBody>
          <a:bodyPr vert="horz" lIns="92172" tIns="46086" rIns="92172" bIns="46086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3852" y="9448232"/>
            <a:ext cx="2972547" cy="497443"/>
          </a:xfrm>
          <a:prstGeom prst="rect">
            <a:avLst/>
          </a:prstGeom>
        </p:spPr>
        <p:txBody>
          <a:bodyPr vert="horz" lIns="92172" tIns="46086" rIns="92172" bIns="46086" rtlCol="0" anchor="b"/>
          <a:lstStyle>
            <a:lvl1pPr algn="r">
              <a:defRPr sz="1200"/>
            </a:lvl1pPr>
          </a:lstStyle>
          <a:p>
            <a:fld id="{26B9E74E-8E0B-4F55-8253-F6EA8EE480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8637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09" tIns="45706" rIns="91409" bIns="4570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5" y="0"/>
            <a:ext cx="2971800" cy="497364"/>
          </a:xfrm>
          <a:prstGeom prst="rect">
            <a:avLst/>
          </a:prstGeom>
        </p:spPr>
        <p:txBody>
          <a:bodyPr vert="horz" lIns="91409" tIns="45706" rIns="91409" bIns="4570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FF63649-B275-4AFE-9EB3-BC0A5B4197B2}" type="datetimeFigureOut">
              <a:rPr lang="ru-RU"/>
              <a:pPr>
                <a:defRPr/>
              </a:pPr>
              <a:t>26.02.2024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1388" y="746125"/>
            <a:ext cx="4975225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9" tIns="45706" rIns="91409" bIns="45706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1" y="4724956"/>
            <a:ext cx="5486400" cy="4476274"/>
          </a:xfrm>
          <a:prstGeom prst="rect">
            <a:avLst/>
          </a:prstGeom>
        </p:spPr>
        <p:txBody>
          <a:bodyPr vert="horz" lIns="91409" tIns="45706" rIns="91409" bIns="45706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7"/>
            <a:ext cx="2971800" cy="497364"/>
          </a:xfrm>
          <a:prstGeom prst="rect">
            <a:avLst/>
          </a:prstGeom>
        </p:spPr>
        <p:txBody>
          <a:bodyPr vert="horz" lIns="91409" tIns="45706" rIns="91409" bIns="4570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5" y="9448187"/>
            <a:ext cx="2971800" cy="497364"/>
          </a:xfrm>
          <a:prstGeom prst="rect">
            <a:avLst/>
          </a:prstGeom>
        </p:spPr>
        <p:txBody>
          <a:bodyPr vert="horz" lIns="91409" tIns="45706" rIns="91409" bIns="4570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B030427-6367-41B3-ADCA-5A635381F9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1893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030427-6367-41B3-ADCA-5A635381F928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4340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030427-6367-41B3-ADCA-5A635381F928}" type="slidenum">
              <a:rPr lang="ru-RU" smtClean="0"/>
              <a:pPr>
                <a:defRPr/>
              </a:pPr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323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34E88-7F3B-4009-B0B1-76E55A01BB1E}" type="datetimeFigureOut">
              <a:rPr lang="ru-RU"/>
              <a:pPr>
                <a:defRPr/>
              </a:pPr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9942A3-A49D-4695-968D-7B2273FE56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D9CB2-D8C8-4FB9-AE74-FA1204A88C6F}" type="datetimeFigureOut">
              <a:rPr lang="ru-RU"/>
              <a:pPr>
                <a:defRPr/>
              </a:pPr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3F906-9086-4853-9C26-FFFB189CC3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69610-BA99-44CC-B8F4-FEB040BE6A6B}" type="datetimeFigureOut">
              <a:rPr lang="ru-RU"/>
              <a:pPr>
                <a:defRPr/>
              </a:pPr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9E1A8-E89A-4768-AA72-383C6B6C03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E846B-704F-46D8-AF04-E8FDCEF3540D}" type="datetimeFigureOut">
              <a:rPr lang="ru-RU"/>
              <a:pPr>
                <a:defRPr/>
              </a:pPr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75E82-5AAD-441F-8EA6-BF8134BDF9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9F76F-1D05-48D2-A32A-B2C4B8EE057D}" type="datetimeFigureOut">
              <a:rPr lang="ru-RU"/>
              <a:pPr>
                <a:defRPr/>
              </a:pPr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EAB92-0E11-4CA2-AE4F-2D5BF004D1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D9339-0BB3-4D0A-A347-6962A0832C99}" type="datetimeFigureOut">
              <a:rPr lang="ru-RU"/>
              <a:pPr>
                <a:defRPr/>
              </a:pPr>
              <a:t>26.02.2024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CE956-32EE-45CD-9838-452CD5E4D4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97E4D-F3F7-4F8E-B757-575179B3BBEC}" type="datetimeFigureOut">
              <a:rPr lang="ru-RU"/>
              <a:pPr>
                <a:defRPr/>
              </a:pPr>
              <a:t>26.02.2024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714C13-2928-4C64-ACAA-A1ACFF2688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67D31-A2FC-4B8C-9F15-38717BD03B46}" type="datetimeFigureOut">
              <a:rPr lang="ru-RU"/>
              <a:pPr>
                <a:defRPr/>
              </a:pPr>
              <a:t>26.02.2024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4322B-26BC-4A2E-A257-3EBC0326D9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2D9B6-2A9B-4B6C-8D5E-953EB93EC2AB}" type="datetimeFigureOut">
              <a:rPr lang="ru-RU"/>
              <a:pPr>
                <a:defRPr/>
              </a:pPr>
              <a:t>26.02.2024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DA612-8367-410D-A092-9DB72C3B5C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C77F3-284B-4D63-A33D-E4C1961CCE1A}" type="datetimeFigureOut">
              <a:rPr lang="ru-RU"/>
              <a:pPr>
                <a:defRPr/>
              </a:pPr>
              <a:t>26.02.2024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E44E6-A45A-47A9-95A4-4AF22A92EF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F7CEC-389C-4A16-B3F1-8724394A0613}" type="datetimeFigureOut">
              <a:rPr lang="ru-RU"/>
              <a:pPr>
                <a:defRPr/>
              </a:pPr>
              <a:t>26.02.2024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F59A6-471C-4ED7-AEA6-97CAC09B5B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030F7D6-B983-4DC5-B8F5-D23D429E458E}" type="datetimeFigureOut">
              <a:rPr lang="ru-RU"/>
              <a:pPr>
                <a:defRPr/>
              </a:pPr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CE5CD74-AF1B-43CE-A8AF-A8960F9958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3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Excel_97-2003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5.emf"/><Relationship Id="rId5" Type="http://schemas.openxmlformats.org/officeDocument/2006/relationships/oleObject" Target="../embeddings/_____Microsoft_Excel_97-20033.xls"/><Relationship Id="rId4" Type="http://schemas.openxmlformats.org/officeDocument/2006/relationships/image" Target="../media/image34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Excel_97-20034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9.jpeg"/><Relationship Id="rId4" Type="http://schemas.openxmlformats.org/officeDocument/2006/relationships/image" Target="../media/image37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Excel_97-20035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9.jpeg"/><Relationship Id="rId4" Type="http://schemas.openxmlformats.org/officeDocument/2006/relationships/image" Target="../media/image42.emf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9.jpe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45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Excel_97-20036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9.jpeg"/><Relationship Id="rId4" Type="http://schemas.openxmlformats.org/officeDocument/2006/relationships/image" Target="../media/image47.emf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9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11" descr="WgXIXlqBRDM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3" y="3714750"/>
            <a:ext cx="2970212" cy="198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25"/>
            <a:ext cx="7772400" cy="14287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                                                </a:t>
            </a:r>
            <a:r>
              <a:rPr lang="en-US" sz="1400" dirty="0" smtClean="0"/>
              <a:t>                                                                           </a:t>
            </a:r>
            <a:r>
              <a:rPr lang="ru-RU" sz="1400" dirty="0" smtClean="0"/>
              <a:t>  </a:t>
            </a:r>
            <a:r>
              <a:rPr lang="en-US" sz="1400" dirty="0" smtClean="0"/>
              <a:t>http</a:t>
            </a:r>
            <a:r>
              <a:rPr lang="ru-RU" sz="1400" dirty="0" smtClean="0"/>
              <a:t>:/</a:t>
            </a:r>
            <a:r>
              <a:rPr lang="en-US" sz="1400" dirty="0" smtClean="0"/>
              <a:t>pgtkedr.ru/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sp>
        <p:nvSpPr>
          <p:cNvPr id="1433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844824"/>
            <a:ext cx="6400800" cy="2088231"/>
          </a:xfrm>
        </p:spPr>
        <p:txBody>
          <a:bodyPr/>
          <a:lstStyle/>
          <a:p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</a:p>
          <a:p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ДЛЯ ГРАЖДАН</a:t>
            </a:r>
          </a:p>
          <a:p>
            <a:r>
              <a:rPr lang="ru-RU" sz="1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Подготовлен в соответствие с последними изменениями от 01.03.2024 года</a:t>
            </a:r>
          </a:p>
          <a:p>
            <a:endParaRPr lang="ru-RU" sz="1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0" name="Picture 7" descr="http://kraskedr.ru/kedr/img/bann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25" y="5000625"/>
            <a:ext cx="2286000" cy="1571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1" name="Picture 9" descr="http://im0-tub-ru.yandex.net/i?id=437364158-57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4714875"/>
            <a:ext cx="2143125" cy="1571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2" name="Picture 11" descr="http://im5-tub-ru.yandex.net/i?id=280894292-28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88" y="1916833"/>
            <a:ext cx="1905000" cy="14401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3" name="Picture 13" descr="http://kraskedr.ru/kedr/upload/novosti/123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2875" y="4016375"/>
            <a:ext cx="1857375" cy="14557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4" name="Picture 2" descr="http://chepon.ru/storage/32000/413/bd2de6472b79439401da3b315ee8a63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48264" y="1844824"/>
            <a:ext cx="2071688" cy="1571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5" name="Picture 3" descr="C:\Documents and Settings\User\Рабочий стол\hat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1520" y="0"/>
            <a:ext cx="8143875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Приложение № 2 - ГЕРБ п. Кедровый.jpg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57189" y="-1"/>
            <a:ext cx="1643061" cy="1844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22531" name="Прямоугольник 4"/>
          <p:cNvSpPr>
            <a:spLocks noChangeArrowheads="1"/>
          </p:cNvSpPr>
          <p:nvPr/>
        </p:nvSpPr>
        <p:spPr bwMode="auto">
          <a:xfrm>
            <a:off x="395288" y="333375"/>
            <a:ext cx="806450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Основы составления проекта бюджета</a:t>
            </a:r>
            <a:endParaRPr lang="ru-RU" sz="4400" dirty="0">
              <a:latin typeface="Calibri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83768" y="2060848"/>
            <a:ext cx="1872208" cy="1584176"/>
          </a:xfrm>
          <a:prstGeom prst="rect">
            <a:avLst/>
          </a:prstGeom>
          <a:solidFill>
            <a:srgbClr val="FFFF99"/>
          </a:solidFill>
          <a:ln>
            <a:solidFill>
              <a:srgbClr val="FFFF66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3333FF"/>
                </a:solidFill>
              </a:rPr>
              <a:t>Прогноз социально-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3333FF"/>
                </a:solidFill>
              </a:rPr>
              <a:t>экономического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3333FF"/>
                </a:solidFill>
              </a:rPr>
              <a:t>развития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644008" y="2060848"/>
            <a:ext cx="1800200" cy="1584176"/>
          </a:xfrm>
          <a:prstGeom prst="rect">
            <a:avLst/>
          </a:prstGeom>
          <a:solidFill>
            <a:srgbClr val="FFFF99"/>
          </a:solidFill>
          <a:ln>
            <a:solidFill>
              <a:srgbClr val="FFFF66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3333FF"/>
                </a:solidFill>
              </a:rPr>
              <a:t>Основные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3333FF"/>
                </a:solidFill>
              </a:rPr>
              <a:t>направления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3333FF"/>
                </a:solidFill>
              </a:rPr>
              <a:t>бюджетной 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3333FF"/>
                </a:solidFill>
              </a:rPr>
              <a:t>налоговой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3333FF"/>
                </a:solidFill>
              </a:rPr>
              <a:t>политики</a:t>
            </a:r>
          </a:p>
        </p:txBody>
      </p:sp>
      <p:sp>
        <p:nvSpPr>
          <p:cNvPr id="13" name="Стрелка вниз 12"/>
          <p:cNvSpPr/>
          <p:nvPr/>
        </p:nvSpPr>
        <p:spPr>
          <a:xfrm>
            <a:off x="971600" y="3573016"/>
            <a:ext cx="792088" cy="864096"/>
          </a:xfrm>
          <a:prstGeom prst="downArrow">
            <a:avLst/>
          </a:prstGeom>
          <a:solidFill>
            <a:srgbClr val="FFFF99"/>
          </a:solidFill>
          <a:ln>
            <a:solidFill>
              <a:srgbClr val="FFFF66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2060848"/>
            <a:ext cx="1728192" cy="1584176"/>
          </a:xfrm>
          <a:prstGeom prst="rect">
            <a:avLst/>
          </a:prstGeom>
          <a:solidFill>
            <a:srgbClr val="FFFF99"/>
          </a:solidFill>
          <a:ln>
            <a:solidFill>
              <a:srgbClr val="FFFF66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3333FF"/>
                </a:solidFill>
              </a:rPr>
              <a:t>Бюджетное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3333FF"/>
                </a:solidFill>
              </a:rPr>
              <a:t>послание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3333FF"/>
                </a:solidFill>
              </a:rPr>
              <a:t>Президента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3333FF"/>
                </a:solidFill>
              </a:rPr>
              <a:t>Российской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3333FF"/>
                </a:solidFill>
              </a:rPr>
              <a:t>Федерации</a:t>
            </a:r>
          </a:p>
        </p:txBody>
      </p:sp>
      <p:sp>
        <p:nvSpPr>
          <p:cNvPr id="14" name="Стрелка вниз 13"/>
          <p:cNvSpPr/>
          <p:nvPr/>
        </p:nvSpPr>
        <p:spPr>
          <a:xfrm>
            <a:off x="3059832" y="3645024"/>
            <a:ext cx="864096" cy="792088"/>
          </a:xfrm>
          <a:prstGeom prst="downArrow">
            <a:avLst/>
          </a:prstGeom>
          <a:solidFill>
            <a:srgbClr val="FFFF99"/>
          </a:solidFill>
          <a:ln>
            <a:solidFill>
              <a:srgbClr val="FFFF66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5" name="Стрелка вниз 14"/>
          <p:cNvSpPr/>
          <p:nvPr/>
        </p:nvSpPr>
        <p:spPr>
          <a:xfrm>
            <a:off x="5148064" y="3645024"/>
            <a:ext cx="864096" cy="864096"/>
          </a:xfrm>
          <a:prstGeom prst="downArrow">
            <a:avLst/>
          </a:prstGeom>
          <a:solidFill>
            <a:srgbClr val="FFFF99"/>
          </a:solidFill>
          <a:ln>
            <a:solidFill>
              <a:srgbClr val="FFFF66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6" name="Стрелка вниз 15"/>
          <p:cNvSpPr/>
          <p:nvPr/>
        </p:nvSpPr>
        <p:spPr>
          <a:xfrm>
            <a:off x="7308304" y="3573016"/>
            <a:ext cx="792088" cy="864096"/>
          </a:xfrm>
          <a:prstGeom prst="downArrow">
            <a:avLst/>
          </a:prstGeom>
          <a:solidFill>
            <a:srgbClr val="FFFF99"/>
          </a:solidFill>
          <a:ln>
            <a:solidFill>
              <a:srgbClr val="FFFF66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732240" y="2060848"/>
            <a:ext cx="1872208" cy="1584176"/>
          </a:xfrm>
          <a:prstGeom prst="rect">
            <a:avLst/>
          </a:prstGeom>
          <a:solidFill>
            <a:srgbClr val="FFFF99"/>
          </a:solidFill>
          <a:ln>
            <a:solidFill>
              <a:srgbClr val="FFFF66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3333FF"/>
                </a:solidFill>
              </a:rPr>
              <a:t>Муниципальные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3333FF"/>
                </a:solidFill>
              </a:rPr>
              <a:t>программы </a:t>
            </a:r>
          </a:p>
        </p:txBody>
      </p:sp>
      <p:pic>
        <p:nvPicPr>
          <p:cNvPr id="2255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4978400"/>
            <a:ext cx="1800225" cy="1654175"/>
          </a:xfrm>
        </p:spPr>
      </p:pic>
      <p:pic>
        <p:nvPicPr>
          <p:cNvPr id="2255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00338" y="5013325"/>
            <a:ext cx="1804987" cy="160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5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363" y="5013325"/>
            <a:ext cx="1752600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5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388" y="5013325"/>
            <a:ext cx="1762125" cy="157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Прямоугольник 20"/>
          <p:cNvSpPr/>
          <p:nvPr/>
        </p:nvSpPr>
        <p:spPr>
          <a:xfrm>
            <a:off x="395288" y="4652963"/>
            <a:ext cx="8497887" cy="360362"/>
          </a:xfrm>
          <a:prstGeom prst="rect">
            <a:avLst/>
          </a:prstGeom>
          <a:solidFill>
            <a:srgbClr val="CFE4CA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3333FF"/>
                </a:solidFill>
              </a:rPr>
              <a:t>Составление проекта бюджета поселка Кедровый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Бюджетный процесс</a:t>
            </a:r>
          </a:p>
        </p:txBody>
      </p:sp>
      <p:sp>
        <p:nvSpPr>
          <p:cNvPr id="23555" name="Содержимое 5"/>
          <p:cNvSpPr>
            <a:spLocks noGrp="1"/>
          </p:cNvSpPr>
          <p:nvPr>
            <p:ph idx="1"/>
          </p:nvPr>
        </p:nvSpPr>
        <p:spPr>
          <a:xfrm>
            <a:off x="1285875" y="1785938"/>
            <a:ext cx="6500813" cy="757237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Составление, рассмотрение и утверждение бюджета на 2024 год и плановый период  2025 и 2026 годов:</a:t>
            </a: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142844" y="2852936"/>
            <a:ext cx="2428892" cy="3456384"/>
          </a:xfrm>
          <a:prstGeom prst="flowChartAlternateProcess">
            <a:avLst/>
          </a:prstGeom>
          <a:gradFill flip="none" rotWithShape="1">
            <a:gsLst>
              <a:gs pos="0">
                <a:schemeClr val="accent5">
                  <a:tint val="50000"/>
                  <a:satMod val="300000"/>
                </a:schemeClr>
              </a:gs>
              <a:gs pos="35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CFE4CA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Составление проекта бюджета: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Непосредственное составление проекта бюджета осуществляет финансово-экономический отдел администрации поселка Кедровый Красноярского края</a:t>
            </a: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2771800" y="2714050"/>
            <a:ext cx="3429024" cy="3595270"/>
          </a:xfrm>
          <a:prstGeom prst="flowChartAlternateProcess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Рассмотрение проекта бюджета: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Проект бюджета представлен на рассмотрение в Совет депутатов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15.11.2023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года;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Проект бюджета поселка Кедровый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год и плановый период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2026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годов в декабре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рассмотрен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публичных слушаниях;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6429388" y="3214686"/>
            <a:ext cx="2500330" cy="2571768"/>
          </a:xfrm>
          <a:prstGeom prst="flowChartAlternateProcess">
            <a:avLst/>
          </a:prstGeom>
          <a:solidFill>
            <a:srgbClr val="E498E0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Утверждение бюджета: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Бюджет поселка Кедровый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год и плановый период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2026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годов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утвержден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депутатами на заседании 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18.12.2023 года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Приложение № 2 - ГЕРБ п. Кедровый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5162" y="162234"/>
            <a:ext cx="1152128" cy="13407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</a:t>
            </a:r>
          </a:p>
        </p:txBody>
      </p:sp>
      <p:sp>
        <p:nvSpPr>
          <p:cNvPr id="24579" name="Прямоугольник 4"/>
          <p:cNvSpPr>
            <a:spLocks noChangeArrowheads="1"/>
          </p:cNvSpPr>
          <p:nvPr/>
        </p:nvSpPr>
        <p:spPr bwMode="auto">
          <a:xfrm>
            <a:off x="755650" y="115888"/>
            <a:ext cx="78486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Гражданин, его участие в бюджетном процессе</a:t>
            </a:r>
            <a:endParaRPr lang="ru-RU" sz="4000" dirty="0">
              <a:latin typeface="Calibri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35150" y="1916113"/>
            <a:ext cx="5329238" cy="649287"/>
          </a:xfrm>
          <a:prstGeom prst="rect">
            <a:avLst/>
          </a:prstGeom>
          <a:solidFill>
            <a:srgbClr val="F0C8EE"/>
          </a:solidFill>
          <a:ln>
            <a:solidFill>
              <a:srgbClr val="E498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Гражданин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как налогоплательщик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3132138" y="2565400"/>
            <a:ext cx="2808287" cy="287338"/>
          </a:xfrm>
          <a:prstGeom prst="downArrow">
            <a:avLst/>
          </a:prstGeom>
          <a:solidFill>
            <a:srgbClr val="F0C8EE"/>
          </a:solidFill>
          <a:ln>
            <a:solidFill>
              <a:srgbClr val="E498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4582" name="Содержимое 11"/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360362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16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Помогает формировать доходную часть бюджета</a:t>
            </a:r>
          </a:p>
        </p:txBody>
      </p:sp>
      <p:pic>
        <p:nvPicPr>
          <p:cNvPr id="2458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938" y="2852738"/>
            <a:ext cx="2160587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1763713" y="4149725"/>
            <a:ext cx="5545137" cy="792163"/>
          </a:xfrm>
          <a:prstGeom prst="rect">
            <a:avLst/>
          </a:prstGeom>
          <a:solidFill>
            <a:srgbClr val="F0C8EE"/>
          </a:solidFill>
          <a:ln>
            <a:solidFill>
              <a:srgbClr val="E498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Гражданин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как получатель социальных  гарантий</a:t>
            </a:r>
          </a:p>
        </p:txBody>
      </p:sp>
      <p:sp>
        <p:nvSpPr>
          <p:cNvPr id="15" name="Стрелка вниз 14"/>
          <p:cNvSpPr/>
          <p:nvPr/>
        </p:nvSpPr>
        <p:spPr>
          <a:xfrm>
            <a:off x="3276600" y="4941888"/>
            <a:ext cx="2808288" cy="287337"/>
          </a:xfrm>
          <a:prstGeom prst="downArrow">
            <a:avLst/>
          </a:prstGeom>
          <a:solidFill>
            <a:srgbClr val="F0C8EE"/>
          </a:solidFill>
          <a:ln>
            <a:solidFill>
              <a:srgbClr val="E498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5300663"/>
            <a:ext cx="9144000" cy="79216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rgbClr val="3333FF"/>
                </a:solidFill>
              </a:rPr>
              <a:t>Получает </a:t>
            </a:r>
            <a:r>
              <a:rPr lang="ru-RU" sz="1600" b="1" dirty="0">
                <a:solidFill>
                  <a:srgbClr val="3333FF"/>
                </a:solidFill>
              </a:rPr>
              <a:t>социальные гарантии – расходная часть бюджета (образование, ЖКХ, культура, физическая </a:t>
            </a:r>
            <a:r>
              <a:rPr lang="ru-RU" sz="1600" b="1" dirty="0" smtClean="0">
                <a:solidFill>
                  <a:srgbClr val="3333FF"/>
                </a:solidFill>
              </a:rPr>
              <a:t>культура </a:t>
            </a:r>
            <a:r>
              <a:rPr lang="ru-RU" sz="1600" b="1" dirty="0">
                <a:solidFill>
                  <a:srgbClr val="3333FF"/>
                </a:solidFill>
              </a:rPr>
              <a:t>и спорт, социальные льготы и другие направления социальных гарантий населению </a:t>
            </a:r>
            <a:r>
              <a:rPr lang="ru-RU" sz="1600" b="1" dirty="0" smtClean="0">
                <a:solidFill>
                  <a:srgbClr val="3333FF"/>
                </a:solidFill>
              </a:rPr>
              <a:t>)</a:t>
            </a:r>
            <a:endParaRPr lang="ru-RU" sz="1600" b="1" dirty="0"/>
          </a:p>
        </p:txBody>
      </p:sp>
      <p:pic>
        <p:nvPicPr>
          <p:cNvPr id="12" name="Рисунок 11" descr="Приложение № 2 - ГЕРБ п. Кедровый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3528" y="260648"/>
            <a:ext cx="1224136" cy="13407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1928813" y="285750"/>
            <a:ext cx="6357937" cy="1071563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Публичные слушания</a:t>
            </a:r>
          </a:p>
        </p:txBody>
      </p:sp>
      <p:sp>
        <p:nvSpPr>
          <p:cNvPr id="26627" name="Содержимое 2"/>
          <p:cNvSpPr>
            <a:spLocks noGrp="1"/>
          </p:cNvSpPr>
          <p:nvPr>
            <p:ph idx="1"/>
          </p:nvPr>
        </p:nvSpPr>
        <p:spPr>
          <a:xfrm>
            <a:off x="3929063" y="1714500"/>
            <a:ext cx="4643437" cy="3357563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Публичные слушания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– форма участия населения в осуществлении местного самоуправления. Публичные слушания организуются и проводятся с целью выявления мнения населения по проекту бюджета поселка на очередной финансовый год и плановый период.</a:t>
            </a:r>
          </a:p>
          <a:p>
            <a:pPr algn="just">
              <a:buFont typeface="Arial" charset="0"/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Каждый житель вправе высказать свое мнение, представить материалы для обоснования своего мнения, представить письменные предложения и замечания для включения их в протокол публичных слушаний.</a:t>
            </a:r>
          </a:p>
          <a:p>
            <a:pPr algn="just">
              <a:buFont typeface="Arial" charset="0"/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</a:p>
        </p:txBody>
      </p:sp>
      <p:pic>
        <p:nvPicPr>
          <p:cNvPr id="26628" name="Picture 6" descr="http://im2-tub-ru.yandex.net/i?id=6779941-56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2286000"/>
            <a:ext cx="37147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Прямоугольник 5"/>
          <p:cNvSpPr>
            <a:spLocks noChangeArrowheads="1"/>
          </p:cNvSpPr>
          <p:nvPr/>
        </p:nvSpPr>
        <p:spPr bwMode="auto">
          <a:xfrm>
            <a:off x="214313" y="5357813"/>
            <a:ext cx="82867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Результат публичных слушаний – заключение в котором отражаются выраженные позиции жителей поселка Кедровый и рекомендации, сформулированные по результатам публичных слушаний. Заключение о результатах публичных слушаний  подлежит опубликованию.</a:t>
            </a:r>
            <a:endParaRPr lang="ru-RU" dirty="0">
              <a:latin typeface="Calibri" pitchFamily="34" charset="0"/>
            </a:endParaRPr>
          </a:p>
        </p:txBody>
      </p:sp>
      <p:pic>
        <p:nvPicPr>
          <p:cNvPr id="8" name="Рисунок 7" descr="Приложение № 2 - ГЕРБ п. Кедровый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2863" y="188640"/>
            <a:ext cx="1296144" cy="14847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Показатели социально-</a:t>
            </a:r>
            <a:b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экономического развития на 2024 год</a:t>
            </a:r>
            <a:endParaRPr lang="ru-RU" sz="4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2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3 819,0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чел. – численность населения на 01.01.2023 года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0,8 %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уровень зарегистрированной безработицы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17 153,0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руб. - прожиточный минимум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7,2 %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индекс потребительских цен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584,054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млн. руб. - оборот розничной торговли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53 069,31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руб. - среднемесячная начисленная заработная плата на одного работника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7 430,0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тыс. руб. - инвестиции в основной капитал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Приложение № 2 - ГЕРБ п. Кедровый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04248" y="4437112"/>
            <a:ext cx="1944216" cy="21602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/>
              <a:t>           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Основные характеристики бюджета,</a:t>
            </a:r>
            <a:b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тыс. руб.</a:t>
            </a:r>
          </a:p>
        </p:txBody>
      </p:sp>
      <p:sp>
        <p:nvSpPr>
          <p:cNvPr id="28675" name="Текст 3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822325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285750" y="6597650"/>
            <a:ext cx="8258175" cy="260350"/>
          </a:xfrm>
        </p:spPr>
        <p:txBody>
          <a:bodyPr rtlCol="0">
            <a:normAutofit fontScale="70000" lnSpcReduction="20000"/>
          </a:bodyPr>
          <a:lstStyle/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7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8" name="Содержимое 7" descr="701518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269267" y="1428735"/>
            <a:ext cx="8286808" cy="4429156"/>
          </a:xfrm>
          <a:effectLst>
            <a:softEdge rad="112500"/>
          </a:effectLst>
        </p:spPr>
      </p:pic>
      <p:sp>
        <p:nvSpPr>
          <p:cNvPr id="9" name="Пятиугольник 8"/>
          <p:cNvSpPr/>
          <p:nvPr/>
        </p:nvSpPr>
        <p:spPr>
          <a:xfrm>
            <a:off x="571500" y="2428875"/>
            <a:ext cx="2357438" cy="500063"/>
          </a:xfrm>
          <a:prstGeom prst="homePlat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доходы</a:t>
            </a:r>
          </a:p>
        </p:txBody>
      </p:sp>
      <p:sp>
        <p:nvSpPr>
          <p:cNvPr id="10" name="Пятиугольник 9"/>
          <p:cNvSpPr/>
          <p:nvPr/>
        </p:nvSpPr>
        <p:spPr>
          <a:xfrm>
            <a:off x="571500" y="3714750"/>
            <a:ext cx="2357438" cy="428625"/>
          </a:xfrm>
          <a:prstGeom prst="homePlat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расходы</a:t>
            </a:r>
          </a:p>
        </p:txBody>
      </p:sp>
      <p:sp>
        <p:nvSpPr>
          <p:cNvPr id="11" name="Пятиугольник 10"/>
          <p:cNvSpPr/>
          <p:nvPr/>
        </p:nvSpPr>
        <p:spPr>
          <a:xfrm>
            <a:off x="571500" y="4857750"/>
            <a:ext cx="2357438" cy="428625"/>
          </a:xfrm>
          <a:prstGeom prst="homePlat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дефицит</a:t>
            </a:r>
          </a:p>
        </p:txBody>
      </p:sp>
      <p:sp>
        <p:nvSpPr>
          <p:cNvPr id="12" name="Цилиндр 11"/>
          <p:cNvSpPr/>
          <p:nvPr/>
        </p:nvSpPr>
        <p:spPr>
          <a:xfrm>
            <a:off x="4357688" y="2420889"/>
            <a:ext cx="1143000" cy="508050"/>
          </a:xfrm>
          <a:prstGeom prst="ca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250 752,3</a:t>
            </a:r>
          </a:p>
        </p:txBody>
      </p:sp>
      <p:sp>
        <p:nvSpPr>
          <p:cNvPr id="13" name="Цилиндр 12"/>
          <p:cNvSpPr/>
          <p:nvPr/>
        </p:nvSpPr>
        <p:spPr>
          <a:xfrm>
            <a:off x="4357688" y="3643313"/>
            <a:ext cx="1143000" cy="498351"/>
          </a:xfrm>
          <a:prstGeom prst="can">
            <a:avLst>
              <a:gd name="adj" fmla="val 3033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250 752,3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Цилиндр 13"/>
          <p:cNvSpPr/>
          <p:nvPr/>
        </p:nvSpPr>
        <p:spPr>
          <a:xfrm>
            <a:off x="4357688" y="5000625"/>
            <a:ext cx="1143000" cy="357188"/>
          </a:xfrm>
          <a:prstGeom prst="ca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0,0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Цилиндр 14"/>
          <p:cNvSpPr/>
          <p:nvPr/>
        </p:nvSpPr>
        <p:spPr>
          <a:xfrm>
            <a:off x="5857875" y="2420888"/>
            <a:ext cx="1143000" cy="508050"/>
          </a:xfrm>
          <a:prstGeom prst="ca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220 111,5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Цилиндр 15"/>
          <p:cNvSpPr/>
          <p:nvPr/>
        </p:nvSpPr>
        <p:spPr>
          <a:xfrm>
            <a:off x="5857875" y="3643313"/>
            <a:ext cx="1143000" cy="500062"/>
          </a:xfrm>
          <a:prstGeom prst="ca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220 111,5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Цилиндр 16"/>
          <p:cNvSpPr/>
          <p:nvPr/>
        </p:nvSpPr>
        <p:spPr>
          <a:xfrm>
            <a:off x="5868144" y="5013176"/>
            <a:ext cx="1143000" cy="357188"/>
          </a:xfrm>
          <a:prstGeom prst="can">
            <a:avLst>
              <a:gd name="adj" fmla="val 217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0,0</a:t>
            </a:r>
          </a:p>
        </p:txBody>
      </p:sp>
      <p:sp>
        <p:nvSpPr>
          <p:cNvPr id="18" name="Цилиндр 17"/>
          <p:cNvSpPr/>
          <p:nvPr/>
        </p:nvSpPr>
        <p:spPr>
          <a:xfrm>
            <a:off x="7358063" y="2420888"/>
            <a:ext cx="1214437" cy="504057"/>
          </a:xfrm>
          <a:prstGeom prst="ca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214 738,9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Цилиндр 18"/>
          <p:cNvSpPr/>
          <p:nvPr/>
        </p:nvSpPr>
        <p:spPr>
          <a:xfrm>
            <a:off x="7358063" y="3645024"/>
            <a:ext cx="1143000" cy="498351"/>
          </a:xfrm>
          <a:prstGeom prst="ca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214 738,9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Цилиндр 19"/>
          <p:cNvSpPr/>
          <p:nvPr/>
        </p:nvSpPr>
        <p:spPr>
          <a:xfrm>
            <a:off x="7358063" y="5000625"/>
            <a:ext cx="1143000" cy="357188"/>
          </a:xfrm>
          <a:prstGeom prst="ca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0,0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357686" y="1857364"/>
            <a:ext cx="1214446" cy="357190"/>
          </a:xfrm>
          <a:prstGeom prst="rect">
            <a:avLst/>
          </a:prstGeom>
          <a:ln>
            <a:solidFill>
              <a:srgbClr val="00B0F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на </a:t>
            </a:r>
            <a:r>
              <a:rPr lang="ru-RU" sz="1400" dirty="0" smtClean="0"/>
              <a:t>2024 </a:t>
            </a:r>
            <a:r>
              <a:rPr lang="ru-RU" sz="1400" dirty="0"/>
              <a:t>год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6000760" y="1857364"/>
            <a:ext cx="1143008" cy="357190"/>
          </a:xfrm>
          <a:prstGeom prst="rect">
            <a:avLst/>
          </a:prstGeom>
          <a:ln>
            <a:solidFill>
              <a:srgbClr val="00B0F0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 2025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7358082" y="1857364"/>
            <a:ext cx="1143008" cy="357190"/>
          </a:xfrm>
          <a:prstGeom prst="rect">
            <a:avLst/>
          </a:prstGeom>
          <a:ln>
            <a:solidFill>
              <a:srgbClr val="00B0F0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2026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  <p:sp>
        <p:nvSpPr>
          <p:cNvPr id="24" name="Цилиндр 23"/>
          <p:cNvSpPr/>
          <p:nvPr/>
        </p:nvSpPr>
        <p:spPr>
          <a:xfrm>
            <a:off x="3071802" y="2428868"/>
            <a:ext cx="1143000" cy="508050"/>
          </a:xfrm>
          <a:prstGeom prst="ca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253 850,9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Цилиндр 24"/>
          <p:cNvSpPr/>
          <p:nvPr/>
        </p:nvSpPr>
        <p:spPr>
          <a:xfrm>
            <a:off x="3071802" y="3645024"/>
            <a:ext cx="1143000" cy="508050"/>
          </a:xfrm>
          <a:prstGeom prst="ca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262 262,0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Цилиндр 25"/>
          <p:cNvSpPr/>
          <p:nvPr/>
        </p:nvSpPr>
        <p:spPr>
          <a:xfrm>
            <a:off x="3071802" y="5000636"/>
            <a:ext cx="1143000" cy="365174"/>
          </a:xfrm>
          <a:prstGeom prst="ca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- 8 411,1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928926" y="1857364"/>
            <a:ext cx="1214446" cy="357190"/>
          </a:xfrm>
          <a:prstGeom prst="rect">
            <a:avLst/>
          </a:prstGeom>
          <a:ln>
            <a:solidFill>
              <a:srgbClr val="00B0F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на </a:t>
            </a:r>
            <a:r>
              <a:rPr lang="ru-RU" sz="1400" dirty="0" smtClean="0"/>
              <a:t>2023 </a:t>
            </a:r>
            <a:r>
              <a:rPr lang="ru-RU" sz="1400" dirty="0"/>
              <a:t>год</a:t>
            </a:r>
          </a:p>
        </p:txBody>
      </p:sp>
      <p:pic>
        <p:nvPicPr>
          <p:cNvPr id="28" name="Рисунок 27" descr="Приложение № 2 - ГЕРБ п. Кедровый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71500" y="207467"/>
            <a:ext cx="1008777" cy="10801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Доходы бюджета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63" y="2286000"/>
            <a:ext cx="5857875" cy="357188"/>
          </a:xfrm>
        </p:spPr>
        <p:txBody>
          <a:bodyPr rtlCol="0">
            <a:normAutofit fontScale="6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5" name="Лента лицом вниз 4"/>
          <p:cNvSpPr/>
          <p:nvPr/>
        </p:nvSpPr>
        <p:spPr>
          <a:xfrm>
            <a:off x="0" y="1928802"/>
            <a:ext cx="9144000" cy="857256"/>
          </a:xfrm>
          <a:prstGeom prst="ribbon">
            <a:avLst>
              <a:gd name="adj1" fmla="val 16667"/>
              <a:gd name="adj2" fmla="val 72121"/>
            </a:avLst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Доходы бюджета – поступающие в бюджет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            денежные средства 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1857375" y="2857500"/>
            <a:ext cx="214313" cy="571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4429125" y="3000375"/>
            <a:ext cx="214313" cy="571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7000875" y="2928938"/>
            <a:ext cx="214313" cy="571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Вертикальный свиток 8"/>
          <p:cNvSpPr/>
          <p:nvPr/>
        </p:nvSpPr>
        <p:spPr>
          <a:xfrm>
            <a:off x="0" y="3929066"/>
            <a:ext cx="3143272" cy="2571768"/>
          </a:xfrm>
          <a:prstGeom prst="verticalScroll">
            <a:avLst>
              <a:gd name="adj" fmla="val 7652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Налоговые  доходы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Поступление от уплаты  федеральных, региональных  и местных налогов и сборов, предусмотренных Налоговым Кодексом Российской Федерации</a:t>
            </a:r>
          </a:p>
        </p:txBody>
      </p:sp>
      <p:sp>
        <p:nvSpPr>
          <p:cNvPr id="10" name="Вертикальный свиток 9"/>
          <p:cNvSpPr/>
          <p:nvPr/>
        </p:nvSpPr>
        <p:spPr>
          <a:xfrm>
            <a:off x="3000364" y="3714752"/>
            <a:ext cx="3143272" cy="2928958"/>
          </a:xfrm>
          <a:prstGeom prst="verticalScroll">
            <a:avLst>
              <a:gd name="adj" fmla="val 7652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Неналоговые доходы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Платежи, которые включают в себя: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Доходы от использования и продажи имущества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Платные услуги  казенных учреждений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Штрафы за нарушение законодательства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Иные неналоговые доходы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11" name="Вертикальный свиток 10"/>
          <p:cNvSpPr/>
          <p:nvPr/>
        </p:nvSpPr>
        <p:spPr>
          <a:xfrm>
            <a:off x="6000728" y="3929066"/>
            <a:ext cx="3143272" cy="2571768"/>
          </a:xfrm>
          <a:prstGeom prst="verticalScroll">
            <a:avLst>
              <a:gd name="adj" fmla="val 7652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Безвозмездные поступления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Поступления в местный бюджет из краевого и федерального бюджета межбюджетных трансфертов в виде дотаций, субсидий, субвенций и иных межбюджетных трансфертов</a:t>
            </a:r>
          </a:p>
        </p:txBody>
      </p:sp>
      <p:pic>
        <p:nvPicPr>
          <p:cNvPr id="12" name="Рисунок 11" descr="Приложение № 2 - ГЕРБ п. Кедровый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2863" y="188640"/>
            <a:ext cx="1296144" cy="14847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Динамика поступления доходов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5931670"/>
              </p:ext>
            </p:extLst>
          </p:nvPr>
        </p:nvGraphicFramePr>
        <p:xfrm>
          <a:off x="611560" y="1556792"/>
          <a:ext cx="8229600" cy="24017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6384"/>
                <a:gridCol w="1008112"/>
                <a:gridCol w="936104"/>
                <a:gridCol w="936104"/>
                <a:gridCol w="936104"/>
                <a:gridCol w="956792"/>
              </a:tblGrid>
              <a:tr h="492640"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2023 год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2026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47746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 доходы (тыс. руб.)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18 215,3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18 712,1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21 233,5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22 667,5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24 168,9</a:t>
                      </a:r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47746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 (тыс. руб.)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11 077,5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9 321,6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8 612,2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8 622,1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8 657,5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47746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 (тыс. руб.)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211 863,4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222 263,1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220 906,6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188 821,9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188 912,6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47746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 доходов (тыс. руб.)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241 156,2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250 296,8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250 752,3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220 111,5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221 738,9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2640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Объем доходов на одного жителя п.Кедровый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62,8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65,4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65,7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58,2</a:t>
                      </a:r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4326879"/>
              </p:ext>
            </p:extLst>
          </p:nvPr>
        </p:nvGraphicFramePr>
        <p:xfrm>
          <a:off x="1115616" y="4107503"/>
          <a:ext cx="648072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8244408" cy="72008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Структура доходов бюджета на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0901137"/>
              </p:ext>
            </p:extLst>
          </p:nvPr>
        </p:nvGraphicFramePr>
        <p:xfrm>
          <a:off x="323528" y="836720"/>
          <a:ext cx="8568952" cy="70567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60894"/>
                <a:gridCol w="2004029"/>
                <a:gridCol w="2004029"/>
              </a:tblGrid>
              <a:tr h="281950"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(в тыс.руб.)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1221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доходы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21 233,5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8,5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1221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8 612,2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3,4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</a:txBody>
                  <a:tcPr/>
                </a:tc>
              </a:tr>
              <a:tr h="31221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220 906,6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88,1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12213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 доходов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250 752,3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100  %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132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доходы</a:t>
                      </a:r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13279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 на прибыль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25,7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0,1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13279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15 830,5</a:t>
                      </a:r>
                      <a:endParaRPr lang="ru-RU" sz="14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74,6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1221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Акцизы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795,9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3,7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13279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Налоги на совокупный доход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3 161,5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14,9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4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1221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Земельный налог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836,7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3,9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13279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физических лиц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583,2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2,7 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122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13279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От использования имущества (арендные платежи)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4 793,0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55,7 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13279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За негативное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воздействие на окружающую  среду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2 819,9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32,7 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13279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От оказания платных услуг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778,4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9,0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132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Штрафы, санкции, возмещение ущерба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220,9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2,6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132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1221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81 689,1</a:t>
                      </a:r>
                      <a:endParaRPr lang="ru-RU" sz="14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37,0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1221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12 937,4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5,9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18844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121 546,1</a:t>
                      </a:r>
                      <a:endParaRPr lang="ru-RU" sz="14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55,0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13279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ИМБТ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4 678,1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2,1 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graphicFrame>
        <p:nvGraphicFramePr>
          <p:cNvPr id="6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9259174"/>
              </p:ext>
            </p:extLst>
          </p:nvPr>
        </p:nvGraphicFramePr>
        <p:xfrm>
          <a:off x="539552" y="1844824"/>
          <a:ext cx="8159750" cy="4303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3796" name="Прямоугольник 5"/>
          <p:cNvSpPr>
            <a:spLocks noChangeArrowheads="1"/>
          </p:cNvSpPr>
          <p:nvPr/>
        </p:nvSpPr>
        <p:spPr bwMode="auto">
          <a:xfrm>
            <a:off x="395536" y="333375"/>
            <a:ext cx="7992814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Структура доходов </a:t>
            </a:r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бюджета на </a:t>
            </a:r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4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3" descr="C:\Documents and Settings\User\Рабочий стол\ha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928688" y="1785938"/>
            <a:ext cx="7758112" cy="1000125"/>
          </a:xfrm>
        </p:spPr>
        <p:txBody>
          <a:bodyPr/>
          <a:lstStyle/>
          <a:p>
            <a:pPr algn="l"/>
            <a:r>
              <a:rPr lang="ru-RU" sz="18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«Бюджет для граждан» познакомит вас с основными положениями проекта бюджета поселка Кедровый Красноярского края на 2024 год и плановый период 2025 и 2026 годов.</a:t>
            </a:r>
          </a:p>
        </p:txBody>
      </p:sp>
      <p:sp>
        <p:nvSpPr>
          <p:cNvPr id="16387" name="Содержимое 5"/>
          <p:cNvSpPr>
            <a:spLocks noGrp="1"/>
          </p:cNvSpPr>
          <p:nvPr>
            <p:ph idx="1"/>
          </p:nvPr>
        </p:nvSpPr>
        <p:spPr>
          <a:xfrm>
            <a:off x="4143375" y="3000375"/>
            <a:ext cx="4543425" cy="3357563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sz="18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       Граждане – как налогоплательщики и как потребители муниципальных услуг – должны быть уверены в том, что передаваемые ими в распоряжение государства средства  используются прозрачно и эффективно, приносят  конкретные результаты, как для общества в целом, так и для каждой семьи, для каждого человека.</a:t>
            </a:r>
          </a:p>
          <a:p>
            <a:endParaRPr lang="ru-RU" sz="1800" dirty="0" smtClean="0"/>
          </a:p>
        </p:txBody>
      </p:sp>
      <p:pic>
        <p:nvPicPr>
          <p:cNvPr id="1638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3071813"/>
            <a:ext cx="3929062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Приложение № 2 - ГЕРБ п. Кедровый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57188" y="0"/>
            <a:ext cx="1622524" cy="2000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75" y="274638"/>
            <a:ext cx="7400925" cy="8683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Структура</a:t>
            </a:r>
            <a:r>
              <a:rPr lang="ru-RU" sz="3200" b="1" dirty="0" smtClean="0">
                <a:solidFill>
                  <a:srgbClr val="0070C0"/>
                </a:solidFill>
              </a:rPr>
              <a:t>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налоговых доходов бюджета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7136984"/>
              </p:ext>
            </p:extLst>
          </p:nvPr>
        </p:nvGraphicFramePr>
        <p:xfrm>
          <a:off x="142875" y="1071563"/>
          <a:ext cx="8858311" cy="55257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2821"/>
                <a:gridCol w="792088"/>
                <a:gridCol w="504056"/>
                <a:gridCol w="864096"/>
                <a:gridCol w="576064"/>
                <a:gridCol w="936104"/>
                <a:gridCol w="576064"/>
                <a:gridCol w="864096"/>
                <a:gridCol w="576064"/>
                <a:gridCol w="864096"/>
                <a:gridCol w="612762"/>
              </a:tblGrid>
              <a:tr h="714574"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Налоги и сборы, установленные законодательством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Объем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доходов (тыс.руб.) удельный вес в общем объеме налоговых доходов, (%)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9675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400" smtClean="0"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9675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 доходы  - всего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том числе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18 215,30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18 712,10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21 233,50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22 667,50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24 168,90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5" marB="0" anchor="ctr"/>
                </a:tc>
              </a:tr>
              <a:tr h="59675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лиц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12 822,00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70,4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13 960,70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74,6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15 830,50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74,6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17 010,60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75,0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18 213,40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75,4</a:t>
                      </a:r>
                    </a:p>
                  </a:txBody>
                  <a:tcPr marL="9525" marR="9525" marT="9525" marB="0" anchor="ctr"/>
                </a:tc>
              </a:tr>
              <a:tr h="59675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 на прибыль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42,7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0,1</a:t>
                      </a:r>
                    </a:p>
                  </a:txBody>
                  <a:tcPr marL="9525" marR="9525" marT="9525" marB="0" anchor="ctr"/>
                </a:tc>
              </a:tr>
              <a:tr h="59675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Акцизы на нефтепродукты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743,8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785,7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795,9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763,9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771,6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3,2</a:t>
                      </a:r>
                    </a:p>
                  </a:txBody>
                  <a:tcPr marL="9525" marR="9525" marT="9525" marB="0" anchor="ctr"/>
                </a:tc>
              </a:tr>
              <a:tr h="59675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Налоги на совокупный доход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3 288,60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2 595,30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3 161,50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3 315,90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3462,6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14,3</a:t>
                      </a:r>
                    </a:p>
                  </a:txBody>
                  <a:tcPr marL="9525" marR="9525" marT="9525" marB="0" anchor="ctr"/>
                </a:tc>
              </a:tr>
              <a:tr h="81409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 физических лиц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720,8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839,2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836,7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917,8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4,2</a:t>
                      </a:r>
                    </a:p>
                  </a:txBody>
                  <a:tcPr marL="9525" marR="9525" marT="9525" marB="0" anchor="ctr"/>
                </a:tc>
              </a:tr>
              <a:tr h="416623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Земельный налог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628,4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461,3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583,2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632,5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686,4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2,8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/>
          </a:p>
        </p:txBody>
      </p:sp>
      <p:graphicFrame>
        <p:nvGraphicFramePr>
          <p:cNvPr id="35842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6824819"/>
              </p:ext>
            </p:extLst>
          </p:nvPr>
        </p:nvGraphicFramePr>
        <p:xfrm>
          <a:off x="596900" y="1649413"/>
          <a:ext cx="7850188" cy="4465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05" name="Лист" r:id="rId3" imgW="9191543" imgH="5229360" progId="Excel.Sheet.8">
                  <p:embed/>
                </p:oleObj>
              </mc:Choice>
              <mc:Fallback>
                <p:oleObj name="Лист" r:id="rId3" imgW="9191543" imgH="5229360" progId="Excel.Sheet.8">
                  <p:embed/>
                  <p:pic>
                    <p:nvPicPr>
                      <p:cNvPr id="0" name="Picture 23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6900" y="1649413"/>
                        <a:ext cx="7850188" cy="44656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4" name="Прямоугольник 4"/>
          <p:cNvSpPr>
            <a:spLocks noChangeArrowheads="1"/>
          </p:cNvSpPr>
          <p:nvPr/>
        </p:nvSpPr>
        <p:spPr bwMode="auto">
          <a:xfrm>
            <a:off x="395287" y="260648"/>
            <a:ext cx="849788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Структура</a:t>
            </a:r>
            <a:r>
              <a:rPr lang="ru-RU" sz="3600" b="1" dirty="0">
                <a:solidFill>
                  <a:srgbClr val="0070C0"/>
                </a:solidFill>
                <a:latin typeface="Calibri" pitchFamily="34" charset="0"/>
              </a:rPr>
              <a:t> </a:t>
            </a:r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налоговых доходов 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бюджета на 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36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>
          <a:xfrm>
            <a:off x="1428750" y="0"/>
            <a:ext cx="7500938" cy="1071563"/>
          </a:xfrm>
        </p:spPr>
        <p:txBody>
          <a:bodyPr/>
          <a:lstStyle/>
          <a:p>
            <a:r>
              <a:rPr lang="ru-RU" sz="29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Структура неналоговых доходов бюджета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7991790"/>
              </p:ext>
            </p:extLst>
          </p:nvPr>
        </p:nvGraphicFramePr>
        <p:xfrm>
          <a:off x="0" y="928688"/>
          <a:ext cx="9144003" cy="54283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3808"/>
                <a:gridCol w="792088"/>
                <a:gridCol w="504056"/>
                <a:gridCol w="648072"/>
                <a:gridCol w="648072"/>
                <a:gridCol w="720080"/>
                <a:gridCol w="648072"/>
                <a:gridCol w="720080"/>
                <a:gridCol w="432048"/>
                <a:gridCol w="648072"/>
                <a:gridCol w="539555"/>
              </a:tblGrid>
              <a:tr h="680666">
                <a:tc rowSpan="2"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Объем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доходов (тыс.руб.) удельный вес в общем объеме неналоговых доходов, (%)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5101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2022 год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2023 год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2024 год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76542"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  - всего</a:t>
                      </a:r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ru-RU" sz="13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том числе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11 077,50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9 321,60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8 612,20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8 622,10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8 657,50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5" marB="0" anchor="ctr"/>
                </a:tc>
              </a:tr>
              <a:tr h="492918"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Доходы, получаемые в виде арендной платы за </a:t>
                      </a:r>
                      <a:r>
                        <a:rPr lang="ru-RU" sz="13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зем</a:t>
                      </a:r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lang="ru-RU" sz="13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участки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256,50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649,50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484,00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484,00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484,00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5,6</a:t>
                      </a:r>
                    </a:p>
                  </a:txBody>
                  <a:tcPr marL="9525" marR="9525" marT="9525" marB="0" anchor="ctr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от сдачи в аренду имущества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2900,8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3013,9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32,3</a:t>
                      </a:r>
                    </a:p>
                  </a:txBody>
                  <a:tcPr marL="9525" marR="9525" marT="9525" marB="0" anchor="ctr"/>
                </a:tc>
              </a:tr>
              <a:tr h="376416"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Прочие доходы от использования имущества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1540,5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1650,7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17,4</a:t>
                      </a:r>
                    </a:p>
                  </a:txBody>
                  <a:tcPr marL="9525" marR="9525" marT="9525" marB="0" anchor="ctr"/>
                </a:tc>
              </a:tr>
              <a:tr h="3764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За негативное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воздействие на окружающую  среду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2 093,50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2 734,10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2 819,90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2 819,90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2819,9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32,6</a:t>
                      </a:r>
                    </a:p>
                  </a:txBody>
                  <a:tcPr marL="9525" marR="9525" marT="9525" marB="0" anchor="ctr"/>
                </a:tc>
              </a:tr>
              <a:tr h="304408"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от оказания платных услуг и компенсации</a:t>
                      </a:r>
                      <a:r>
                        <a:rPr lang="ru-RU" sz="13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затрат государства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4109,8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37,1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1056,9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778,4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809,2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844,6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9,8</a:t>
                      </a:r>
                    </a:p>
                  </a:txBody>
                  <a:tcPr marL="9525" marR="9525" marT="9525" marB="0" anchor="ctr"/>
                </a:tc>
              </a:tr>
              <a:tr h="436592"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от продажи земельных участков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435064"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Штрафы, санкции, возмещение ущерба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155,4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199,8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220,9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4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2,3</a:t>
                      </a:r>
                    </a:p>
                  </a:txBody>
                  <a:tcPr marL="9525" marR="9525" marT="9525" marB="0" anchor="ctr"/>
                </a:tc>
              </a:tr>
              <a:tr h="518603">
                <a:tc>
                  <a:txBody>
                    <a:bodyPr/>
                    <a:lstStyle/>
                    <a:p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endParaRPr lang="ru-RU" sz="134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ru-RU" sz="134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ru-RU" sz="134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ru-RU" sz="134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ru-RU" sz="134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ru-RU" sz="134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ru-RU" sz="134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ru-RU" sz="134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ru-RU" sz="134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ru-RU" sz="134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graphicFrame>
        <p:nvGraphicFramePr>
          <p:cNvPr id="37890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3194367"/>
              </p:ext>
            </p:extLst>
          </p:nvPr>
        </p:nvGraphicFramePr>
        <p:xfrm>
          <a:off x="376290" y="1592957"/>
          <a:ext cx="7796110" cy="5195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12" name="Worksheet" r:id="rId3" imgW="8972550" imgH="5534025" progId="Excel.Sheet.8">
                  <p:embed/>
                </p:oleObj>
              </mc:Choice>
              <mc:Fallback>
                <p:oleObj name="Worksheet" r:id="rId3" imgW="8972550" imgH="5534025" progId="Excel.Sheet.8">
                  <p:embed/>
                  <p:pic>
                    <p:nvPicPr>
                      <p:cNvPr id="0" name="Picture 44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6290" y="1592957"/>
                        <a:ext cx="7796110" cy="5195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92" name="Прямоугольник 5"/>
          <p:cNvSpPr>
            <a:spLocks noChangeArrowheads="1"/>
          </p:cNvSpPr>
          <p:nvPr/>
        </p:nvSpPr>
        <p:spPr bwMode="auto">
          <a:xfrm>
            <a:off x="684213" y="549275"/>
            <a:ext cx="799147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Структура </a:t>
            </a:r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неналоговых доходов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бюджета на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2024</a:t>
            </a:r>
            <a:endParaRPr lang="ru-RU" sz="3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3200" dirty="0">
              <a:latin typeface="Calibri" pitchFamily="34" charset="0"/>
            </a:endParaRPr>
          </a:p>
        </p:txBody>
      </p:sp>
      <p:graphicFrame>
        <p:nvGraphicFramePr>
          <p:cNvPr id="2" name="Содержимое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940622"/>
              </p:ext>
            </p:extLst>
          </p:nvPr>
        </p:nvGraphicFramePr>
        <p:xfrm>
          <a:off x="250825" y="1557338"/>
          <a:ext cx="8574088" cy="5102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13" name="Лист" r:id="rId5" imgW="8439223" imgH="5400810" progId="Excel.Sheet.8">
                  <p:embed/>
                </p:oleObj>
              </mc:Choice>
              <mc:Fallback>
                <p:oleObj name="Лист" r:id="rId5" imgW="8439223" imgH="5400810" progId="Excel.Sheet.8">
                  <p:embed/>
                  <p:pic>
                    <p:nvPicPr>
                      <p:cNvPr id="0" name="Picture 45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1557338"/>
                        <a:ext cx="8574088" cy="5102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1987" name="Прямоугольник 4"/>
          <p:cNvSpPr>
            <a:spLocks noChangeArrowheads="1"/>
          </p:cNvSpPr>
          <p:nvPr/>
        </p:nvSpPr>
        <p:spPr bwMode="auto">
          <a:xfrm>
            <a:off x="539750" y="549275"/>
            <a:ext cx="84248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Основные мероприятия по мобилизации доходов бюджета </a:t>
            </a:r>
            <a:endParaRPr lang="ru-RU" sz="2800">
              <a:latin typeface="Calibri" pitchFamily="34" charset="0"/>
            </a:endParaRPr>
          </a:p>
        </p:txBody>
      </p:sp>
      <p:pic>
        <p:nvPicPr>
          <p:cNvPr id="41988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81400" y="2744788"/>
            <a:ext cx="1981200" cy="2238375"/>
          </a:xfrm>
        </p:spPr>
      </p:pic>
      <p:sp>
        <p:nvSpPr>
          <p:cNvPr id="9" name="Овальная выноска 8"/>
          <p:cNvSpPr/>
          <p:nvPr/>
        </p:nvSpPr>
        <p:spPr>
          <a:xfrm>
            <a:off x="6227763" y="1700213"/>
            <a:ext cx="2592387" cy="1584325"/>
          </a:xfrm>
          <a:prstGeom prst="wedgeEllipseCallout">
            <a:avLst>
              <a:gd name="adj1" fmla="val -74987"/>
              <a:gd name="adj2" fmla="val 43502"/>
            </a:avLst>
          </a:prstGeom>
          <a:solidFill>
            <a:srgbClr val="CCFF99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3333FF"/>
                </a:solidFill>
              </a:rPr>
              <a:t>Работа </a:t>
            </a:r>
            <a:r>
              <a:rPr lang="ru-RU" sz="1200" b="1" dirty="0">
                <a:solidFill>
                  <a:srgbClr val="3333FF"/>
                </a:solidFill>
              </a:rPr>
              <a:t>муниципальной межведомственной комиссии по снижению задолженности  в бюджет поселка Кедровый</a:t>
            </a:r>
          </a:p>
        </p:txBody>
      </p:sp>
      <p:sp>
        <p:nvSpPr>
          <p:cNvPr id="10" name="Овальная выноска 9"/>
          <p:cNvSpPr/>
          <p:nvPr/>
        </p:nvSpPr>
        <p:spPr>
          <a:xfrm>
            <a:off x="6156325" y="4652963"/>
            <a:ext cx="2519363" cy="1655762"/>
          </a:xfrm>
          <a:prstGeom prst="wedgeEllipseCallout">
            <a:avLst>
              <a:gd name="adj1" fmla="val -71725"/>
              <a:gd name="adj2" fmla="val -79207"/>
            </a:avLst>
          </a:prstGeom>
          <a:solidFill>
            <a:srgbClr val="CCFF99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3333FF"/>
                </a:solidFill>
              </a:rPr>
              <a:t>Организация работы по информированию граждан о сроках уплаты налогов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b="1" dirty="0">
              <a:solidFill>
                <a:srgbClr val="3333FF"/>
              </a:solidFill>
            </a:endParaRPr>
          </a:p>
        </p:txBody>
      </p:sp>
      <p:sp>
        <p:nvSpPr>
          <p:cNvPr id="11" name="Овальная выноска 10"/>
          <p:cNvSpPr/>
          <p:nvPr/>
        </p:nvSpPr>
        <p:spPr>
          <a:xfrm>
            <a:off x="179388" y="1989138"/>
            <a:ext cx="2305050" cy="1582737"/>
          </a:xfrm>
          <a:prstGeom prst="wedgeEllipseCallout">
            <a:avLst>
              <a:gd name="adj1" fmla="val 95604"/>
              <a:gd name="adj2" fmla="val 34657"/>
            </a:avLst>
          </a:prstGeom>
          <a:solidFill>
            <a:srgbClr val="CCFF99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3333FF"/>
                </a:solidFill>
              </a:rPr>
              <a:t>Работа с организациями, выплачивающими заработную плату работникам ниже прожиточного минимума</a:t>
            </a:r>
          </a:p>
        </p:txBody>
      </p:sp>
      <p:sp>
        <p:nvSpPr>
          <p:cNvPr id="12" name="Овальная выноска 11"/>
          <p:cNvSpPr/>
          <p:nvPr/>
        </p:nvSpPr>
        <p:spPr>
          <a:xfrm>
            <a:off x="323850" y="4581525"/>
            <a:ext cx="2498725" cy="1655763"/>
          </a:xfrm>
          <a:prstGeom prst="wedgeEllipseCallout">
            <a:avLst>
              <a:gd name="adj1" fmla="val 75908"/>
              <a:gd name="adj2" fmla="val -78053"/>
            </a:avLst>
          </a:prstGeom>
          <a:solidFill>
            <a:srgbClr val="CCFF99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3333FF"/>
                </a:solidFill>
              </a:rPr>
              <a:t>Проведение мероприятий направленных на снижение недоимки по налоговым платежам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Расходы бюджета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8229600" cy="46037"/>
          </a:xfrm>
        </p:spPr>
        <p:txBody>
          <a:bodyPr rtlCol="0">
            <a:normAutofit fontScale="25000" lnSpcReduction="2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1857375" y="1357313"/>
            <a:ext cx="6929438" cy="1000125"/>
          </a:xfrm>
          <a:prstGeom prst="flowChartAlternateProcess">
            <a:avLst/>
          </a:prstGeom>
          <a:gradFill flip="none" rotWithShape="1">
            <a:gsLst>
              <a:gs pos="0">
                <a:srgbClr val="D96DD4">
                  <a:tint val="66000"/>
                  <a:satMod val="160000"/>
                </a:srgbClr>
              </a:gs>
              <a:gs pos="50000">
                <a:srgbClr val="D96DD4">
                  <a:tint val="44500"/>
                  <a:satMod val="160000"/>
                </a:srgbClr>
              </a:gs>
              <a:gs pos="100000">
                <a:srgbClr val="D96DD4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rgbClr val="D96DD4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1008B8"/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400" dirty="0">
                <a:solidFill>
                  <a:srgbClr val="1008B8"/>
                </a:solidFill>
                <a:latin typeface="Times New Roman" pitchFamily="18" charset="0"/>
                <a:cs typeface="Times New Roman" pitchFamily="18" charset="0"/>
              </a:rPr>
              <a:t>– выплачиваемые из бюджета денежные средства</a:t>
            </a: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 rot="10800000" flipH="1" flipV="1">
            <a:off x="3214678" y="2500306"/>
            <a:ext cx="2786081" cy="857256"/>
          </a:xfrm>
          <a:prstGeom prst="flowChartAlternateProcess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Расходы бюджета распределены по:</a:t>
            </a:r>
          </a:p>
        </p:txBody>
      </p:sp>
      <p:sp>
        <p:nvSpPr>
          <p:cNvPr id="7" name="Овал 6"/>
          <p:cNvSpPr/>
          <p:nvPr/>
        </p:nvSpPr>
        <p:spPr>
          <a:xfrm>
            <a:off x="1000100" y="3429000"/>
            <a:ext cx="2571768" cy="128588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11 </a:t>
            </a:r>
            <a:r>
              <a:rPr lang="ru-RU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разделам бюджетной классификации</a:t>
            </a:r>
          </a:p>
        </p:txBody>
      </p:sp>
      <p:sp>
        <p:nvSpPr>
          <p:cNvPr id="9" name="Овал 8"/>
          <p:cNvSpPr/>
          <p:nvPr/>
        </p:nvSpPr>
        <p:spPr>
          <a:xfrm>
            <a:off x="5429256" y="3429000"/>
            <a:ext cx="2571768" cy="127159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3333FF"/>
                </a:solidFill>
              </a:rPr>
              <a:t>8</a:t>
            </a:r>
            <a:r>
              <a:rPr lang="ru-RU" dirty="0" smtClean="0">
                <a:solidFill>
                  <a:srgbClr val="3333FF"/>
                </a:solidFill>
              </a:rPr>
              <a:t> муниципальным </a:t>
            </a:r>
            <a:r>
              <a:rPr lang="ru-RU" dirty="0">
                <a:solidFill>
                  <a:srgbClr val="3333FF"/>
                </a:solidFill>
              </a:rPr>
              <a:t>программам</a:t>
            </a: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642910" y="4786322"/>
            <a:ext cx="8143932" cy="1500198"/>
          </a:xfrm>
          <a:prstGeom prst="flowChartAlternateProcess">
            <a:avLst/>
          </a:prstGeom>
          <a:solidFill>
            <a:schemeClr val="tx2">
              <a:lumMod val="40000"/>
              <a:lumOff val="60000"/>
            </a:schemeClr>
          </a:solidFill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1008B8"/>
                </a:solidFill>
                <a:latin typeface="Times New Roman" pitchFamily="18" charset="0"/>
                <a:cs typeface="Times New Roman" pitchFamily="18" charset="0"/>
              </a:rPr>
              <a:t>Основные отличия бюджета на планируемый период – это принятие </a:t>
            </a:r>
            <a:r>
              <a:rPr lang="ru-RU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ПРОГРАММНОГО БЮДЖЕТА.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1008B8"/>
                </a:solidFill>
                <a:latin typeface="Times New Roman" pitchFamily="18" charset="0"/>
                <a:cs typeface="Times New Roman" pitchFamily="18" charset="0"/>
              </a:rPr>
              <a:t>Программный принцип формирования бюджета направлен на повышение эффективности расходования бюджетных средств.</a:t>
            </a:r>
            <a:endParaRPr lang="ru-RU" dirty="0">
              <a:solidFill>
                <a:srgbClr val="1008B8"/>
              </a:solidFill>
            </a:endParaRPr>
          </a:p>
        </p:txBody>
      </p:sp>
      <p:pic>
        <p:nvPicPr>
          <p:cNvPr id="11" name="Рисунок 10" descr="Приложение № 2 - ГЕРБ п. Кедровый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2863" y="188640"/>
            <a:ext cx="1296144" cy="14847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403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ru-RU" dirty="0" smtClean="0"/>
          </a:p>
        </p:txBody>
      </p:sp>
      <p:sp>
        <p:nvSpPr>
          <p:cNvPr id="44036" name="Прямоугольник 4"/>
          <p:cNvSpPr>
            <a:spLocks noChangeArrowheads="1"/>
          </p:cNvSpPr>
          <p:nvPr/>
        </p:nvSpPr>
        <p:spPr bwMode="auto">
          <a:xfrm>
            <a:off x="2339975" y="404813"/>
            <a:ext cx="511175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Расходы бюджета</a:t>
            </a:r>
            <a:endParaRPr lang="ru-RU" sz="4400">
              <a:latin typeface="Calibri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916238" y="1773238"/>
            <a:ext cx="3816350" cy="8636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Классификация расходов по признакам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68313" y="3500438"/>
            <a:ext cx="2663825" cy="2592387"/>
          </a:xfrm>
          <a:prstGeom prst="rect">
            <a:avLst/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3333FF"/>
                </a:solidFill>
              </a:rPr>
              <a:t>Функциональная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3333FF"/>
                </a:solidFill>
              </a:rPr>
              <a:t>классификация отражает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3333FF"/>
                </a:solidFill>
              </a:rPr>
              <a:t>направление средств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3333FF"/>
                </a:solidFill>
              </a:rPr>
              <a:t>бюджета на выполнение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3333FF"/>
                </a:solidFill>
              </a:rPr>
              <a:t>основных функций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3333FF"/>
                </a:solidFill>
              </a:rPr>
              <a:t>государства (раздел→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3333FF"/>
                </a:solidFill>
              </a:rPr>
              <a:t>подраздел→ целевые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3333FF"/>
                </a:solidFill>
              </a:rPr>
              <a:t>статьи→ виды расходов)</a:t>
            </a:r>
            <a:r>
              <a:rPr lang="ru-RU" sz="1600" b="1" dirty="0">
                <a:solidFill>
                  <a:srgbClr val="3333FF"/>
                </a:solidFill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276600" y="3500438"/>
            <a:ext cx="2663825" cy="2592387"/>
          </a:xfrm>
          <a:prstGeom prst="rect">
            <a:avLst/>
          </a:prstGeom>
          <a:solidFill>
            <a:srgbClr val="F0C8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3333FF"/>
                </a:solidFill>
              </a:rPr>
              <a:t>Ведомственная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3333FF"/>
                </a:solidFill>
              </a:rPr>
              <a:t>классификация расходов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3333FF"/>
                </a:solidFill>
              </a:rPr>
              <a:t>бюджета непосредственно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3333FF"/>
                </a:solidFill>
              </a:rPr>
              <a:t>связана со структурой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3333FF"/>
                </a:solidFill>
              </a:rPr>
              <a:t>управления, она отображает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3333FF"/>
                </a:solidFill>
              </a:rPr>
              <a:t>группировку юридических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3333FF"/>
                </a:solidFill>
              </a:rPr>
              <a:t>лиц, получающих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3333FF"/>
                </a:solidFill>
              </a:rPr>
              <a:t>бюджетные средства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3333FF"/>
                </a:solidFill>
              </a:rPr>
              <a:t>(главные распорядители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3333FF"/>
                </a:solidFill>
              </a:rPr>
              <a:t>средств бюджета)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084888" y="3500438"/>
            <a:ext cx="2590800" cy="2592387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50" b="1" dirty="0">
                <a:solidFill>
                  <a:srgbClr val="3333FF"/>
                </a:solidFill>
              </a:rPr>
              <a:t>Экономическая </a:t>
            </a:r>
            <a:r>
              <a:rPr lang="ru-RU" sz="1350" dirty="0">
                <a:solidFill>
                  <a:srgbClr val="3333FF"/>
                </a:solidFill>
              </a:rPr>
              <a:t>классификация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50" dirty="0">
                <a:solidFill>
                  <a:srgbClr val="3333FF"/>
                </a:solidFill>
              </a:rPr>
              <a:t>показывает деление расходов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50" dirty="0">
                <a:solidFill>
                  <a:srgbClr val="3333FF"/>
                </a:solidFill>
              </a:rPr>
              <a:t>государства на текущие 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50" dirty="0">
                <a:solidFill>
                  <a:srgbClr val="3333FF"/>
                </a:solidFill>
              </a:rPr>
              <a:t>капитальные, а также на выплату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50" dirty="0">
                <a:solidFill>
                  <a:srgbClr val="3333FF"/>
                </a:solidFill>
              </a:rPr>
              <a:t>заработной платы, на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50" dirty="0">
                <a:solidFill>
                  <a:srgbClr val="3333FF"/>
                </a:solidFill>
              </a:rPr>
              <a:t>материальные затраты, на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50" dirty="0">
                <a:solidFill>
                  <a:srgbClr val="3333FF"/>
                </a:solidFill>
              </a:rPr>
              <a:t>приобретение товаров и услуг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50" dirty="0">
                <a:solidFill>
                  <a:srgbClr val="3333FF"/>
                </a:solidFill>
              </a:rPr>
              <a:t>(категория расходов→ группы→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50" dirty="0">
                <a:solidFill>
                  <a:srgbClr val="3333FF"/>
                </a:solidFill>
              </a:rPr>
              <a:t>предметные статьи→ подстатьи)</a:t>
            </a:r>
            <a:r>
              <a:rPr lang="ru-RU" sz="1350" b="1" dirty="0">
                <a:solidFill>
                  <a:srgbClr val="3333FF"/>
                </a:solidFill>
              </a:rPr>
              <a:t> </a:t>
            </a:r>
          </a:p>
        </p:txBody>
      </p:sp>
      <p:sp>
        <p:nvSpPr>
          <p:cNvPr id="11" name="Стрелка вниз 10"/>
          <p:cNvSpPr/>
          <p:nvPr/>
        </p:nvSpPr>
        <p:spPr>
          <a:xfrm>
            <a:off x="4572000" y="2708275"/>
            <a:ext cx="576263" cy="7207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Выгнутая влево стрелка 11"/>
          <p:cNvSpPr/>
          <p:nvPr/>
        </p:nvSpPr>
        <p:spPr>
          <a:xfrm rot="2358699">
            <a:off x="1633538" y="2006600"/>
            <a:ext cx="663575" cy="1447800"/>
          </a:xfrm>
          <a:prstGeom prst="curvedRightArrow">
            <a:avLst>
              <a:gd name="adj1" fmla="val 33253"/>
              <a:gd name="adj2" fmla="val 69873"/>
              <a:gd name="adj3" fmla="val 806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Выгнутая вправо стрелка 12"/>
          <p:cNvSpPr/>
          <p:nvPr/>
        </p:nvSpPr>
        <p:spPr>
          <a:xfrm rot="19530733">
            <a:off x="7099300" y="2082800"/>
            <a:ext cx="792163" cy="1287463"/>
          </a:xfrm>
          <a:prstGeom prst="curvedLeftArrow">
            <a:avLst>
              <a:gd name="adj1" fmla="val 25000"/>
              <a:gd name="adj2" fmla="val 60317"/>
              <a:gd name="adj3" fmla="val 839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14" name="Рисунок 13" descr="Приложение № 2 - ГЕРБ п. Кедровый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1560" y="258985"/>
            <a:ext cx="1008777" cy="12241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Расходы бюджета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1608452"/>
              </p:ext>
            </p:extLst>
          </p:nvPr>
        </p:nvGraphicFramePr>
        <p:xfrm>
          <a:off x="357158" y="1360587"/>
          <a:ext cx="8286807" cy="58218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4710"/>
                <a:gridCol w="1285854"/>
                <a:gridCol w="1285884"/>
                <a:gridCol w="1285914"/>
                <a:gridCol w="1214445"/>
              </a:tblGrid>
              <a:tr h="31122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2026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4695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 БЮДЖЕТА 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 ВСЕГО, в тыс. руб.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262 262,0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250 752,3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216 763,4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214 966,1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5386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37 098,3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34 241,9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26 064,9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25 426,1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5386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563,3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624,2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693,4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763,9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5386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6 429,5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7 564,9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6 278,3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6 292,2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5386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5 352,7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5 430,7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771,8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1 709,4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5386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23 329,5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23 772,3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15 050,9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14 877,8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5386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2 068,4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2 819,9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2 810,6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2 704,2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5386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140 946,0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136 132,9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126 849,1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125 956,9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5386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11 296,1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11 423,9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10 663,3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10 663,4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5386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33 301,8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26 589,4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24 782,0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24 782,0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5386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Здравоохранение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48,4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5386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1 828,0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2 140,2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1 799,1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1 790,2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Приложение № 2 - ГЕРБ п. Кедровый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1560" y="218586"/>
            <a:ext cx="864761" cy="10081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6082" name="Содержимое 2"/>
          <p:cNvSpPr>
            <a:spLocks noGrp="1"/>
          </p:cNvSpPr>
          <p:nvPr>
            <p:ph idx="1"/>
          </p:nvPr>
        </p:nvSpPr>
        <p:spPr>
          <a:xfrm>
            <a:off x="457200" y="1916113"/>
            <a:ext cx="8435975" cy="453707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1200" b="1" dirty="0" smtClean="0">
                <a:solidFill>
                  <a:srgbClr val="3333FF"/>
                </a:solidFill>
              </a:rPr>
              <a:t>Расходные обязательства </a:t>
            </a:r>
            <a:r>
              <a:rPr lang="ru-RU" sz="1200" dirty="0" smtClean="0">
                <a:solidFill>
                  <a:srgbClr val="3333FF"/>
                </a:solidFill>
              </a:rPr>
              <a:t>– это возникающие на основе закона, иного нормативного правового акта, договора или</a:t>
            </a:r>
          </a:p>
          <a:p>
            <a:pPr>
              <a:buFont typeface="Arial" charset="0"/>
              <a:buNone/>
            </a:pPr>
            <a:r>
              <a:rPr lang="ru-RU" sz="1200" dirty="0" smtClean="0">
                <a:solidFill>
                  <a:srgbClr val="3333FF"/>
                </a:solidFill>
              </a:rPr>
              <a:t>соглашения обязанности публично-правового образования или действующего от имени бюджетного учреждения</a:t>
            </a:r>
          </a:p>
          <a:p>
            <a:pPr>
              <a:buFont typeface="Arial" charset="0"/>
              <a:buNone/>
            </a:pPr>
            <a:r>
              <a:rPr lang="ru-RU" sz="1200" dirty="0" smtClean="0">
                <a:solidFill>
                  <a:srgbClr val="3333FF"/>
                </a:solidFill>
              </a:rPr>
              <a:t>предоставить физическому или юридическому лицу, иному публично – правовому образованию средства из</a:t>
            </a:r>
          </a:p>
          <a:p>
            <a:pPr>
              <a:buFont typeface="Arial" charset="0"/>
              <a:buNone/>
            </a:pPr>
            <a:r>
              <a:rPr lang="ru-RU" sz="1200" dirty="0" smtClean="0">
                <a:solidFill>
                  <a:srgbClr val="3333FF"/>
                </a:solidFill>
              </a:rPr>
              <a:t>соответствующего бюджета</a:t>
            </a:r>
          </a:p>
          <a:p>
            <a:pPr>
              <a:buFont typeface="Arial" charset="0"/>
              <a:buNone/>
            </a:pPr>
            <a:endParaRPr lang="ru-RU" sz="1200" dirty="0" smtClean="0"/>
          </a:p>
        </p:txBody>
      </p:sp>
      <p:sp>
        <p:nvSpPr>
          <p:cNvPr id="46084" name="Прямоугольник 4"/>
          <p:cNvSpPr>
            <a:spLocks noChangeArrowheads="1"/>
          </p:cNvSpPr>
          <p:nvPr/>
        </p:nvSpPr>
        <p:spPr bwMode="auto">
          <a:xfrm>
            <a:off x="657061" y="620688"/>
            <a:ext cx="81375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Понятия и типы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расходных </a:t>
            </a:r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обязательств</a:t>
            </a:r>
            <a:endParaRPr lang="ru-RU" sz="3200" dirty="0">
              <a:latin typeface="Calibri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55650" y="2924175"/>
            <a:ext cx="2808288" cy="43338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3333FF"/>
                </a:solidFill>
              </a:rPr>
              <a:t>Расходные обязательства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684213" y="3068638"/>
            <a:ext cx="0" cy="1800225"/>
          </a:xfrm>
          <a:prstGeom prst="line">
            <a:avLst/>
          </a:prstGeom>
          <a:ln>
            <a:solidFill>
              <a:srgbClr val="3333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684213" y="3933825"/>
            <a:ext cx="574675" cy="0"/>
          </a:xfrm>
          <a:prstGeom prst="straightConnector1">
            <a:avLst/>
          </a:prstGeom>
          <a:ln>
            <a:solidFill>
              <a:srgbClr val="3333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Скругленный прямоугольник 18"/>
          <p:cNvSpPr/>
          <p:nvPr/>
        </p:nvSpPr>
        <p:spPr>
          <a:xfrm>
            <a:off x="1331913" y="3429000"/>
            <a:ext cx="7488237" cy="863600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Публичные</a:t>
            </a:r>
            <a:r>
              <a:rPr lang="ru-RU" sz="1200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 – возникающие на основе закона, иного нормативного правового акта публично-правового образования перед физическими или юридическими лицом, иным публично-правовым образованием, подлежащие исполнению в установленном соответствующим законом, иным нормативным правовым актом размере или имеющие установленный указанным законом, актом порядок его определения</a:t>
            </a:r>
            <a:endParaRPr lang="ru-RU" dirty="0">
              <a:solidFill>
                <a:srgbClr val="3333FF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331913" y="4437063"/>
            <a:ext cx="7488237" cy="792162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Публичные нормативные </a:t>
            </a:r>
            <a:r>
              <a:rPr lang="ru-RU" sz="1200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– публичные обязательства перед физическим лицом, подлежащие исполнению в денежной форме в установленном соответствующим законом, иным нормативным правовым актом размере или имеющие установленный порядок его индексации</a:t>
            </a:r>
          </a:p>
        </p:txBody>
      </p:sp>
      <p:cxnSp>
        <p:nvCxnSpPr>
          <p:cNvPr id="26" name="Прямая со стрелкой 25"/>
          <p:cNvCxnSpPr/>
          <p:nvPr/>
        </p:nvCxnSpPr>
        <p:spPr>
          <a:xfrm>
            <a:off x="684213" y="4868863"/>
            <a:ext cx="574675" cy="0"/>
          </a:xfrm>
          <a:prstGeom prst="straightConnector1">
            <a:avLst/>
          </a:prstGeom>
          <a:ln>
            <a:solidFill>
              <a:srgbClr val="3333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Прямоугольник 42"/>
          <p:cNvSpPr/>
          <p:nvPr/>
        </p:nvSpPr>
        <p:spPr>
          <a:xfrm>
            <a:off x="395288" y="5373688"/>
            <a:ext cx="8353425" cy="1295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В целях надлежащего контроля за осуществлением расходных обязательств на органы государственной и муниципальной власти возложена обязанность по ведению реестра расходных обязательств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Реестр расходных обязательств – используемый при составлении проекта бюджета, свод (перечень) законов, иных нормативных правовых актов. Муниципальных правовых актов, обуславливающих публичные нормативные обязательства и (или) правовые основания для иных расходных обязательств с указанием соответствующих положений (статей, частей, пунктов, подпунктов, абзацев) законов и иных нормативных правовых актов с оценкой объемов бюджетных ассигнований, необходимых для исполнения включенных в реестр обязательств.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Заголовок 1"/>
          <p:cNvSpPr>
            <a:spLocks noGrp="1"/>
          </p:cNvSpPr>
          <p:nvPr>
            <p:ph type="title"/>
          </p:nvPr>
        </p:nvSpPr>
        <p:spPr>
          <a:xfrm>
            <a:off x="1928813" y="571500"/>
            <a:ext cx="6800850" cy="114300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Структура расходов бюджета на 2024 год</a:t>
            </a:r>
          </a:p>
        </p:txBody>
      </p:sp>
      <p:graphicFrame>
        <p:nvGraphicFramePr>
          <p:cNvPr id="47107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6514940"/>
              </p:ext>
            </p:extLst>
          </p:nvPr>
        </p:nvGraphicFramePr>
        <p:xfrm>
          <a:off x="571500" y="1844675"/>
          <a:ext cx="8145463" cy="467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70" name="Лист" r:id="rId3" imgW="7791260" imgH="4476560" progId="Excel.Sheet.8">
                  <p:embed/>
                </p:oleObj>
              </mc:Choice>
              <mc:Fallback>
                <p:oleObj name="Лист" r:id="rId3" imgW="7791260" imgH="4476560" progId="Excel.Sheet.8">
                  <p:embed/>
                  <p:pic>
                    <p:nvPicPr>
                      <p:cNvPr id="0" name="Picture 24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" y="1844675"/>
                        <a:ext cx="8145463" cy="46799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Рисунок 4" descr="Приложение № 2 - ГЕРБ п. Кедровый.jp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22863" y="188640"/>
            <a:ext cx="1224801" cy="13681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575"/>
            <a:ext cx="8229600" cy="4065588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500" b="1" dirty="0" smtClean="0">
                <a:solidFill>
                  <a:srgbClr val="3333FF"/>
                </a:solidFill>
              </a:rPr>
              <a:t>Бюджет играет центральную роль в экономике муниципального образования и решении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500" b="1" dirty="0" smtClean="0">
                <a:solidFill>
                  <a:srgbClr val="3333FF"/>
                </a:solidFill>
              </a:rPr>
              <a:t>различных проблем в его развитии. Внимательное изучение бюджета дает представление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500" b="1" dirty="0" smtClean="0">
                <a:solidFill>
                  <a:srgbClr val="3333FF"/>
                </a:solidFill>
              </a:rPr>
              <a:t>о  намерениях  власти, ее политике,  распределении ею  финансовых  ресурсов.  Благодаря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500" b="1" dirty="0" smtClean="0">
                <a:solidFill>
                  <a:srgbClr val="3333FF"/>
                </a:solidFill>
              </a:rPr>
              <a:t>анализу  бюджета  можно  установить,  как  распределяются  денежные  средства,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500" b="1" dirty="0" smtClean="0">
                <a:solidFill>
                  <a:srgbClr val="3333FF"/>
                </a:solidFill>
              </a:rPr>
              <a:t>расходуются ли они по назначению. Контроль за местным бюджетом особенно уместен,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500" b="1" dirty="0" smtClean="0">
                <a:solidFill>
                  <a:srgbClr val="3333FF"/>
                </a:solidFill>
              </a:rPr>
              <a:t>если  иметь  в  виду,  что  он  формируется  за  счет  граждан  и  организаций.  Эти  средства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500" b="1" dirty="0" smtClean="0">
                <a:solidFill>
                  <a:srgbClr val="3333FF"/>
                </a:solidFill>
              </a:rPr>
              <a:t>изымаются в виде  налогов,  различных  сборов и пошлин у  физических  и юридических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500" b="1" dirty="0" smtClean="0">
                <a:solidFill>
                  <a:srgbClr val="3333FF"/>
                </a:solidFill>
              </a:rPr>
              <a:t>лиц  для  проведения  значимой  для  общества  деятельности.  Проверка  фактического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500" b="1" dirty="0" smtClean="0">
                <a:solidFill>
                  <a:srgbClr val="3333FF"/>
                </a:solidFill>
              </a:rPr>
              <a:t>использования  бюджетных  средств  закономерный  и  обязательный  процесс,  особенно  в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500" b="1" dirty="0" smtClean="0">
                <a:solidFill>
                  <a:srgbClr val="3333FF"/>
                </a:solidFill>
              </a:rPr>
              <a:t>условиях  недостатка  имеющихся  резервов.  Именно  поэтому  пришло  время  для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500" b="1" dirty="0" smtClean="0">
                <a:solidFill>
                  <a:srgbClr val="3333FF"/>
                </a:solidFill>
              </a:rPr>
              <a:t>опубликования  простого  и  доступного  для  каждого  гражданина  анализа  бюджета  и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500" b="1" dirty="0" smtClean="0">
                <a:solidFill>
                  <a:srgbClr val="3333FF"/>
                </a:solidFill>
              </a:rPr>
              <a:t>бюджетных процессов. И мы надеемся, что данная презентация  послужит обеспечению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500" b="1" dirty="0" smtClean="0">
                <a:solidFill>
                  <a:srgbClr val="3333FF"/>
                </a:solidFill>
              </a:rPr>
              <a:t>роста интереса граждан к вопросам использования бюджета. Ведь только при наличии у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500" b="1" dirty="0" smtClean="0">
                <a:solidFill>
                  <a:srgbClr val="3333FF"/>
                </a:solidFill>
              </a:rPr>
              <a:t>граждан  чувства  собственной  причастности  к  бюджетному  процессу  и  возможности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500" b="1" dirty="0" smtClean="0">
                <a:solidFill>
                  <a:srgbClr val="3333FF"/>
                </a:solidFill>
              </a:rPr>
              <a:t>высказать  свое  мнение  можно  рассчитывать  на  то,  что  население  будет  добросовестно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500" b="1" dirty="0" smtClean="0">
                <a:solidFill>
                  <a:srgbClr val="3333FF"/>
                </a:solidFill>
              </a:rPr>
              <a:t>участвовать как в формировании бюджета, так и его исполнении. </a:t>
            </a:r>
          </a:p>
        </p:txBody>
      </p:sp>
      <p:pic>
        <p:nvPicPr>
          <p:cNvPr id="17411" name="Picture 3" descr="C:\Documents and Settings\User\Рабочий стол\ha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Приложение № 2 - ГЕРБ п. Кедровый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3528" y="0"/>
            <a:ext cx="1656184" cy="20002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Муниципальные программы</a:t>
            </a: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3299926"/>
              </p:ext>
            </p:extLst>
          </p:nvPr>
        </p:nvGraphicFramePr>
        <p:xfrm>
          <a:off x="0" y="1142983"/>
          <a:ext cx="9143999" cy="7026282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4859795"/>
                <a:gridCol w="1090439"/>
                <a:gridCol w="1052956"/>
                <a:gridCol w="1050589"/>
                <a:gridCol w="1090220"/>
              </a:tblGrid>
              <a:tr h="299671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муниципальной программы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Объем средств, тыс. руб.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29967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2026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30134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 по муниципальным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программам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223 555,40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214 326,30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188 632,10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187 403,10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49507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 Муниципальная программа поселка Кедровый Красноярского края «Развитие образования в п.Кедровый Красноярского края»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123 757,5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117 467,2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109 392,7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108 500,5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29309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2. 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поселка Кедровый Красноярского края «Обеспечение жизнедеятельности территории поселка Кедровый Красноярского края»</a:t>
                      </a:r>
                      <a:endParaRPr lang="ru-RU" sz="12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33 783,9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36 508,7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25 692,5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25 389,5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94465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3. 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поселка Кедровый Красноярского края «Молодежь поселка Кедровый Красноярского края в 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XXI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веке»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4 380,7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4 949,8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r>
                        <a:rPr lang="ru-RU" sz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724,8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4 724,8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49507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4. 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поселка Кедровый Красноярского края «Развитие культуры в п.Кедровый Красноярского края»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24 438,4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25 139,8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23 394,9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23 395,0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495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5.</a:t>
                      </a:r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поселка Кедровый Красноярского края «Развитие физической культуры и спорта в п.Кедровый Красноярского края»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33 301,8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26 589,4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24 782,0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24 782,0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293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6. Муниципальная программа поселка Кедровый Красноярского края «Профилактика терроризма и экстремизма на территории поселка Кедровый Красноярского края»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25,0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25,0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25,0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014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7. 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поселка Кедровый Красноярского края «Формирование комфортной городской среды на территории муниципального образования п.Кедровый Красноярского края» на 2018-2022</a:t>
                      </a:r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годы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3 271,2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2 954,2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194,1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194,1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722610">
                <a:tc>
                  <a:txBody>
                    <a:bodyPr/>
                    <a:lstStyle/>
                    <a:p>
                      <a:pPr algn="just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8.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поселка Кедровый Красноярского края </a:t>
                      </a:r>
                      <a:endParaRPr lang="ru-RU" sz="1200" b="0" kern="1200" dirty="0" smtClean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just"/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«Обеспечение жильем молодых семей</a:t>
                      </a:r>
                      <a:r>
                        <a:rPr lang="ru-RU" sz="1200" b="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поселке Кедровый Красноярского края » на 2018 - 2020 годы </a:t>
                      </a:r>
                    </a:p>
                  </a:txBody>
                  <a:tcPr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596,9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692,2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426,1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417,2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69704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Не программные расходы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38 706,6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36 426,0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28 131,3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27 563,0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69704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Доля не программных расходов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14,6 %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14,5 %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12,9 %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12,8 %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69704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Условно утвержденные расходы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3 348,0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6 772,9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80003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 РАСХОДОВ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262 262,0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250 752,3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220 111,5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221 738,9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34888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94916"/>
              </p:ext>
            </p:extLst>
          </p:nvPr>
        </p:nvGraphicFramePr>
        <p:xfrm>
          <a:off x="-285783" y="1428737"/>
          <a:ext cx="9429784" cy="6075075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4638862"/>
                <a:gridCol w="684422"/>
                <a:gridCol w="988610"/>
                <a:gridCol w="988610"/>
                <a:gridCol w="1140704"/>
                <a:gridCol w="988576"/>
              </a:tblGrid>
              <a:tr h="276535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муниципальной программы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Единица измерения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Реализация муниципальной программы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40957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2026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42836">
                <a:tc gridSpan="6"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Развитие образования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23504">
                <a:tc gridSpan="6"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Подпрограмма: Развитие дошкольного и общего образования детей, семейных форм воспитания детей-сирот и детей, оставшихся без попечения родителей, развитие летнего отдыха и оздоровления детей в летний период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80724">
                <a:tc gridSpan="6"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Цель: Обеспечение высокого качества образования, соответствующего потребностям граждан и перспективным задачам развития экономики поселка Кедровый Красноярского края, государственная поддержка  детей-сирот, детей, оставшихся без попечения родителей, отдых и оздоровление детей в летний период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80724">
                <a:tc>
                  <a:txBody>
                    <a:bodyPr/>
                    <a:lstStyle/>
                    <a:p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Доля детей в возрасте от 1 до 6 лет получающих дошкольную образовательную услугу в общей численности детей в возрасте от 1 до 6 лет</a:t>
                      </a:r>
                    </a:p>
                  </a:txBody>
                  <a:tcPr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8072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Доля выпускников государственных (муниципальных) общеобразовательных организаций, не сдавших единый государственный экзамен, в общей численности выпускников государственных (муниципальных) общеобразовательных организаций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4298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latin typeface="Times New Roman"/>
                        </a:rPr>
                        <a:t>Численность учащихся в дневных общеобразовательных учреждениях муниципальной формы собственности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чел.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610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620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620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latin typeface="Times New Roman"/>
                        </a:rPr>
                        <a:t>Численность оздоровленных детей школьного возраста</a:t>
                      </a:r>
                    </a:p>
                  </a:txBody>
                  <a:tcPr marL="9525" marR="9525" marT="9525" marB="0"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чел.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139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139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139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139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28628">
                <a:tc gridSpan="6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Задача 2. Обеспечить реализацию мероприятий, направленных на развитие в поселке Кедровый Красноярского края семейных форм воспитания детей-сирот и детей, оставшихся без попечения родителей 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48881"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детей, оставшихся без попечения родителей, всего, в том числе переданных не родственникам (в приемные семьи, на усыновление (удочерение), под опеку (попечительство), охваченных другими формами семейного устройства (семейные детские дома, патронатные семьи), находящихся в государственных (муниципальных) учреждениях всех типов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чел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500166" y="571480"/>
            <a:ext cx="70009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Информация о целевых показателях муниципальной программы 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«Развитие образования в поселке Кедровый Красноярского края»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9207878"/>
              </p:ext>
            </p:extLst>
          </p:nvPr>
        </p:nvGraphicFramePr>
        <p:xfrm>
          <a:off x="-214346" y="1428737"/>
          <a:ext cx="9358347" cy="6012049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4567425"/>
                <a:gridCol w="684422"/>
                <a:gridCol w="988610"/>
                <a:gridCol w="988610"/>
                <a:gridCol w="1140704"/>
                <a:gridCol w="988576"/>
              </a:tblGrid>
              <a:tr h="276535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муниципальной программы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Единица измерения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Реализация муниципальной программы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40957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2026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42836">
                <a:tc gridSpan="6"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Обеспечение жизнедеятельности территории поселка Кедровый Красноярского края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00106">
                <a:tc gridSpan="6"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Цель: Создание эффективной системы защиты населения и территории поселка Кедровый от чрезвычайных ситуаций природного и техногенного характера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71534">
                <a:tc gridSpan="6"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Подпрограмма "Предупреждение, спасение, помощь населения поселка в чрезвычайных ситуациях"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00066">
                <a:tc>
                  <a:txBody>
                    <a:bodyPr/>
                    <a:lstStyle/>
                    <a:p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Снижение числа пострадавших на территории поселка Кедровый Красноярского края</a:t>
                      </a:r>
                    </a:p>
                  </a:txBody>
                  <a:tcPr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88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88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88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88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57190">
                <a:tc>
                  <a:txBody>
                    <a:bodyPr/>
                    <a:lstStyle/>
                    <a:p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Охват населения обучением по противопожарной безопасности</a:t>
                      </a:r>
                    </a:p>
                  </a:txBody>
                  <a:tcPr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95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95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95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95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28628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Охват подготовкой должностных лиц и специалистов ГО и ЧС органов местного самоуправления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85742">
                <a:tc gridSpan="6"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 smtClean="0">
                          <a:latin typeface="Times New Roman"/>
                        </a:rPr>
                        <a:t>Цель: Развитие современной и эффективной транспортной инфраструктуры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85742">
                <a:tc gridSpan="6"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 smtClean="0">
                          <a:latin typeface="Times New Roman"/>
                        </a:rPr>
                        <a:t>Подпрограмма "Содержание дорожных фондов"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1479">
                <a:tc gridSpan="6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Задача 2.  Обеспечение сохранности, модернизация и развитие сети автомобильных дорог 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48881"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Протяженность автомобильных дорог общего пользования муниципального значения, не отвечающих нормативным требованиям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шт.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30,8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30,6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30,4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30,4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48881">
                <a:tc gridSpan="6">
                  <a:txBody>
                    <a:bodyPr/>
                    <a:lstStyle/>
                    <a:p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Подпрограмма   Мероприятия в сфере ЖКХ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48881">
                <a:tc gridSpan="6">
                  <a:txBody>
                    <a:bodyPr/>
                    <a:lstStyle/>
                    <a:p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Задача 3. Развитие, модернизация и капитальный ремонт объектов коммунальной инфраструктуры и жилищного фонда поселка Кедровый Красноярского края и повышение энергосбережения и </a:t>
                      </a:r>
                      <a:r>
                        <a:rPr lang="ru-RU" sz="10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энергоэффективности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48881"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Доля бесперебойной работы уличного освещения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91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92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92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92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48881"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Замена тепло- </a:t>
                      </a:r>
                      <a:r>
                        <a:rPr lang="ru-RU" sz="10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водосетей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0,36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0,36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0,36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0,36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48881">
                <a:tc gridSpan="6">
                  <a:txBody>
                    <a:bodyPr/>
                    <a:lstStyle/>
                    <a:p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Подпрограмма Поддержка и развитие субъектов малого и среднего предпринимательства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48881">
                <a:tc gridSpan="6">
                  <a:txBody>
                    <a:bodyPr/>
                    <a:lstStyle/>
                    <a:p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Задача 4 Создание благоприятных условий для развития малого и среднего предпринимательства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48881"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Увеличение доли занятых в сфере малого предпринимательства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500166" y="571480"/>
            <a:ext cx="70009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Информация о целевых показателях муниципальной программы 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«Обеспечение жизнедеятельности территории поселка Кедровый Красноярского края»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4079471"/>
              </p:ext>
            </p:extLst>
          </p:nvPr>
        </p:nvGraphicFramePr>
        <p:xfrm>
          <a:off x="0" y="1268760"/>
          <a:ext cx="9144002" cy="5286413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4462812"/>
                <a:gridCol w="668746"/>
                <a:gridCol w="965967"/>
                <a:gridCol w="965967"/>
                <a:gridCol w="1114577"/>
                <a:gridCol w="965933"/>
              </a:tblGrid>
              <a:tr h="348432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муниципальной программы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Единица измерения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Реализация муниципальной программы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8849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2026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431971">
                <a:tc gridSpan="6"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Молодежь поселка Кедровый Красноярского края в XXI веке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82633">
                <a:tc gridSpan="6"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Цель:  Создание условий для развития потенциала молодежи и его реализации в интересах развития поселка Кедровый Красноярского края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0080">
                <a:tc>
                  <a:txBody>
                    <a:bodyPr/>
                    <a:lstStyle/>
                    <a:p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временно трудоустроенных молодых граждан в возрасте от 14 до 18 лет, проживающих в поселке Кедровый</a:t>
                      </a:r>
                    </a:p>
                  </a:txBody>
                  <a:tcPr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чел.</a:t>
                      </a: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868739">
                <a:tc>
                  <a:txBody>
                    <a:bodyPr/>
                    <a:lstStyle/>
                    <a:p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молодых граждан, проживающих в поселке Кедровый, вовлеченных в </a:t>
                      </a:r>
                      <a:r>
                        <a:rPr lang="ru-RU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досуговую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деятельность, организацию и проведение массовых мероприятий, выставок, концертов, конкурсов и спортивных праздников</a:t>
                      </a:r>
                    </a:p>
                  </a:txBody>
                  <a:tcPr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чел.</a:t>
                      </a: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590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590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34034">
                <a:tc gridSpan="6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 smtClean="0">
                          <a:latin typeface="Times New Roman"/>
                        </a:rPr>
                        <a:t>подпрограмма 1 Вовлечение молодежи поселка Кедровый Красноярского края в социальную практику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34034">
                <a:tc gridSpan="6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 smtClean="0">
                          <a:latin typeface="Times New Roman"/>
                        </a:rPr>
                        <a:t>Задача: Создание условий успешной социализации и эффективной самореализации молодежи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9259"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временно трудоустроенных молодых граждан в возрасте от 14 до 18 лет, проживающих в поселке Кедровый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чел.</a:t>
                      </a: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868739"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молодых граждан, проживающих в поселке Кедровый, вовлеченных в досуговую деятельность, организацию и проведение массовых мероприятий, выставок, концертов, конкурсов и спортивных праздников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чел.</a:t>
                      </a: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590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590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500166" y="571480"/>
            <a:ext cx="70009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Информация о целевых показателях муниципальной программы 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«Молодежь поселка Кедровый Красноярского края в 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XXI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веке»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1951953"/>
              </p:ext>
            </p:extLst>
          </p:nvPr>
        </p:nvGraphicFramePr>
        <p:xfrm>
          <a:off x="-214346" y="1428737"/>
          <a:ext cx="9358347" cy="5933461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4567425"/>
                <a:gridCol w="684422"/>
                <a:gridCol w="988610"/>
                <a:gridCol w="988610"/>
                <a:gridCol w="1140704"/>
                <a:gridCol w="988576"/>
              </a:tblGrid>
              <a:tr h="276535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муниципальной программы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Единица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изм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Реализация муниципальной программы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22353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2026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234962">
                <a:tc gridSpan="6"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Развитие культуры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46394">
                <a:tc gridSpan="6"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Цель: Создание условий для развития и реализации культурного и духовного потенциала населения поселка Кедровый Красноярского края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28628">
                <a:tc>
                  <a:txBody>
                    <a:bodyPr/>
                    <a:lstStyle/>
                    <a:p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Удельный вес населения, участвующего в платных культурно - </a:t>
                      </a:r>
                      <a:r>
                        <a:rPr lang="ru-RU" sz="1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досуговых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мероприятиях, проводимых муниципальными учреждениями культуры</a:t>
                      </a:r>
                    </a:p>
                  </a:txBody>
                  <a:tcPr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84,67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84,67</a:t>
                      </a:r>
                    </a:p>
                    <a:p>
                      <a:pPr algn="ctr"/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84,67</a:t>
                      </a:r>
                    </a:p>
                    <a:p>
                      <a:pPr algn="ctr"/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87,0</a:t>
                      </a:r>
                    </a:p>
                    <a:p>
                      <a:pPr algn="ctr"/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57190">
                <a:tc>
                  <a:txBody>
                    <a:bodyPr/>
                    <a:lstStyle/>
                    <a:p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экземпляров новых поступлений в библиотечные фонды общедоступных библиотек на 1 тыс. человек населения</a:t>
                      </a:r>
                    </a:p>
                  </a:txBody>
                  <a:tcPr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Экз.</a:t>
                      </a: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900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902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905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910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85742">
                <a:tc gridSpan="6"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 smtClean="0">
                          <a:latin typeface="Times New Roman"/>
                        </a:rPr>
                        <a:t>Подпрограмма Сохранение культурного наследия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5274">
                <a:tc gridSpan="6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Цель: Создание условий для развития и реализации культурного и духовного потенциала населения поселка Кедровый Красноярского края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48881"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Среднее число книговыдач в расчете на 1 тыс. человек населения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Экз.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14570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14570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14570</a:t>
                      </a: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14570</a:t>
                      </a: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48881"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пользователей общедоступных библиотек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Чел.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1568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1568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1568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1568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48881">
                <a:tc gridSpan="6">
                  <a:txBody>
                    <a:bodyPr/>
                    <a:lstStyle/>
                    <a:p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подпрограмма   Социальная поддержка семей, имеющих детей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48881">
                <a:tc gridSpan="6">
                  <a:txBody>
                    <a:bodyPr/>
                    <a:lstStyle/>
                    <a:p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Задача 1. Обеспечение доступа населения поселка Кедровый Красноярского края к культурным благам и участию в культурной жизни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48881"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Число клубных формирований на 1 тыс. человек населения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Ед.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5,6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5,6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5,6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5,6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48881"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Число участников клубных формирований на 1 тыс. человек населения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Чел.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48881"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Увеличение численности участников </a:t>
                      </a:r>
                      <a:r>
                        <a:rPr lang="ru-RU" sz="10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культурно-досуговых</a:t>
                      </a:r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мероприятий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с  пред.</a:t>
                      </a:r>
                      <a:r>
                        <a:rPr lang="ru-RU" sz="10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годом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48881">
                <a:tc gridSpan="6">
                  <a:txBody>
                    <a:bodyPr/>
                    <a:lstStyle/>
                    <a:p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подпрограмма Обеспечение реализации муниципальной программы и прочие мероприятия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48881">
                <a:tc gridSpan="6">
                  <a:txBody>
                    <a:bodyPr/>
                    <a:lstStyle/>
                    <a:p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Задача 3.  Создание условий для устойчивого развития отрасли "культура" в поселке Кедровый Красноярского края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48881"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Доля детей, привлекаемых к участию в творческих мероприятиях, в общем числе детей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78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78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78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78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48881"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специалистов, повысивших квалификацию, прошедших переподготовку, обученных на семинарах и других мероприятиях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Чел.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48881"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Доля библиотек, подключенных к сети Интернет, в общем количестве общедоступных библиотек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500166" y="571480"/>
            <a:ext cx="70009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Информация о целевых показателях муниципальной программы 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«Развитие культуры в поселке Кедровый Красноярского края»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2508005"/>
              </p:ext>
            </p:extLst>
          </p:nvPr>
        </p:nvGraphicFramePr>
        <p:xfrm>
          <a:off x="-214346" y="1428737"/>
          <a:ext cx="9358347" cy="5041872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4567425"/>
                <a:gridCol w="684422"/>
                <a:gridCol w="988610"/>
                <a:gridCol w="988610"/>
                <a:gridCol w="1140704"/>
                <a:gridCol w="988576"/>
              </a:tblGrid>
              <a:tr h="276535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муниципальной программы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Единица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изм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Реализация муниципальной программы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22353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2026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234962">
                <a:tc gridSpan="6"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Развитие физической культуры и спорта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46394">
                <a:tc gridSpan="6"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Цель:  Создание условий,  обеспечивающих возможность гражданам систематически заниматься физической культурой и спортом в поселке Кедровый Красноярского края, формирование системы подготовки спортивного резерва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46394">
                <a:tc gridSpan="6"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Задача 1. Развитие массовой физической культуры на территории поселка Кедровый Красноярского края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9578">
                <a:tc>
                  <a:txBody>
                    <a:bodyPr/>
                    <a:lstStyle/>
                    <a:p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Единовременная пропускная способность спортивных сооружений поселка Кедровый Красноярского края</a:t>
                      </a:r>
                    </a:p>
                  </a:txBody>
                  <a:tcPr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Чел.</a:t>
                      </a: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57190">
                <a:tc>
                  <a:txBody>
                    <a:bodyPr/>
                    <a:lstStyle/>
                    <a:p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Доля граждан поселка Кедровый Красноярского края, занимающихся физической культурой и спортом по месту учебы и работы, в общей численности населения</a:t>
                      </a:r>
                    </a:p>
                  </a:txBody>
                  <a:tcPr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36,0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40,0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60,0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57190">
                <a:tc>
                  <a:txBody>
                    <a:bodyPr/>
                    <a:lstStyle/>
                    <a:p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жителей поселка Кедровый Красноярского края, проинформированных о мероприятиях в области физической культуры и спорта</a:t>
                      </a:r>
                    </a:p>
                  </a:txBody>
                  <a:tcPr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Чел.</a:t>
                      </a: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57190">
                <a:tc>
                  <a:txBody>
                    <a:bodyPr/>
                    <a:lstStyle/>
                    <a:p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Доля лиц с ограниченными возможностями здоровья и инвалидов, систематически занимающихся спортом в общей численности данной категории населения поселка Кедровый Красноярского края</a:t>
                      </a:r>
                    </a:p>
                  </a:txBody>
                  <a:tcPr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85742">
                <a:tc gridSpan="6"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 smtClean="0">
                          <a:latin typeface="Times New Roman"/>
                        </a:rPr>
                        <a:t>Задача 2. Развитие системы подготовки спортивного резерва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8881"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Удельный вес, занимающихся в группах спортивного совершенствования и высшего спортивного мастерства, а также имеющих разряды и звания  по игровым видам спорта к общему числу занимающихся в учреждениях физкультурно-спортивной направленности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48881">
                <a:tc gridSpan="6">
                  <a:txBody>
                    <a:bodyPr/>
                    <a:lstStyle/>
                    <a:p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Задача 2. Развитие системы подготовки спортивного резерва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48881"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Численность занимающихся в организациях, осуществляющих спортивную подготовку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Чел.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286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288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290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295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500166" y="571480"/>
            <a:ext cx="70009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Информация о целевых показателях муниципальной программы 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«Развитие физической культуры и спорта в поселке Кедровый Красноярского края»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6312818"/>
              </p:ext>
            </p:extLst>
          </p:nvPr>
        </p:nvGraphicFramePr>
        <p:xfrm>
          <a:off x="-2" y="1628800"/>
          <a:ext cx="9144002" cy="4464496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4462812"/>
                <a:gridCol w="668746"/>
                <a:gridCol w="965967"/>
                <a:gridCol w="965967"/>
                <a:gridCol w="1114577"/>
                <a:gridCol w="965933"/>
              </a:tblGrid>
              <a:tr h="475722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муниципальной программы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Единица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изм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Реализация муниципальной программы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47191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2026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471911">
                <a:tc gridSpan="6"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Профилактика терроризма и экстремизма на территории  </a:t>
                      </a:r>
                    </a:p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поселка Кедровый Красноярского края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891388">
                <a:tc gridSpan="6"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Цель:  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Противодействие  терроризму и экстремизму и защита жизни граждан, проживающих на территории  поселка Кедровый Красноярского края от террористических и экстремистских актов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96856">
                <a:tc gridSpan="6"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Задача 1. 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Проведение воспитательной, пропагандистской  работы с населением, направленной на предупреждение терроризма и экстремизма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70189">
                <a:tc>
                  <a:txBody>
                    <a:bodyPr/>
                    <a:lstStyle/>
                    <a:p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воспитательных, пропагандистских  мероприятий</a:t>
                      </a:r>
                    </a:p>
                  </a:txBody>
                  <a:tcPr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Ед.</a:t>
                      </a: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786519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случаев проявления экстремизма и негативного отношения к лицам других национальностей</a:t>
                      </a:r>
                      <a:endParaRPr lang="ru-RU" sz="7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Ед.</a:t>
                      </a: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500166" y="571480"/>
            <a:ext cx="70009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Информация о целевых показателях муниципальной программы 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«Профилактика терроризма и экстремизма на территории  </a:t>
            </a:r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поселка Кедровый Красноярского края»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4260732"/>
              </p:ext>
            </p:extLst>
          </p:nvPr>
        </p:nvGraphicFramePr>
        <p:xfrm>
          <a:off x="-2" y="1628800"/>
          <a:ext cx="9144002" cy="4598901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4462812"/>
                <a:gridCol w="668746"/>
                <a:gridCol w="965967"/>
                <a:gridCol w="965967"/>
                <a:gridCol w="1114577"/>
                <a:gridCol w="965933"/>
              </a:tblGrid>
              <a:tr h="475722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муниципальной программы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Единица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изм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Реализация муниципальной программы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47191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2026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471911">
                <a:tc gridSpan="6">
                  <a:txBody>
                    <a:bodyPr/>
                    <a:lstStyle/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Формирование комфортной городской  среды на территории муниципального образования поселок Кедровый Красноярского края</a:t>
                      </a:r>
                      <a:endParaRPr lang="ru-RU" sz="105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891388">
                <a:tc gridSpan="6"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Цели: 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Создание наиболее благоприятных и комфортных условий жизнедеятельности населения.</a:t>
                      </a: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Повышение уровня благоустройства территории муниципального образования поселок Кедровый Красноярского края. Повышение качества и комфорта городской среды на территории муниципального образования поселок Кедровый Красноярского края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96856">
                <a:tc gridSpan="6"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Задача 1. 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Обеспечение формирования единого облика муниципального образования</a:t>
                      </a: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обеспечение создания, содержания и развития объектов благоустройства на территории, включая объекты, находящиеся в частной собственности и прилегающие к ним территории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70189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комплексно благоустроенных дворовых территорий</a:t>
                      </a:r>
                      <a:endParaRPr lang="ru-RU" sz="9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Ед</a:t>
                      </a:r>
                      <a:endParaRPr lang="ru-RU" sz="10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786519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Повышение уровня благоустройства территории муниципального образования поселок Кедровый Красноярского края</a:t>
                      </a:r>
                      <a:endParaRPr lang="ru-RU" sz="3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504041" y="260648"/>
            <a:ext cx="70009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Информация о целевых показателях муниципальной программы 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«Формирование комфортной городской среды на территории муниципального образования</a:t>
            </a:r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поселок Кедровый Красноярского края»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75" y="274638"/>
            <a:ext cx="6829425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Меры социальной поддержки</a:t>
            </a:r>
            <a:endParaRPr lang="ru-RU" sz="4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13"/>
            <a:ext cx="8229600" cy="857250"/>
          </a:xfrm>
        </p:spPr>
        <p:txBody>
          <a:bodyPr rtlCol="0">
            <a:normAutofit fontScale="77500" lnSpcReduction="2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Среднемесячная номинальная начисленная заработная плата работников муниципальных учреждений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(в рублях)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6406464"/>
              </p:ext>
            </p:extLst>
          </p:nvPr>
        </p:nvGraphicFramePr>
        <p:xfrm>
          <a:off x="142875" y="2857500"/>
          <a:ext cx="8858315" cy="37862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580"/>
                <a:gridCol w="1285884"/>
                <a:gridCol w="1285884"/>
                <a:gridCol w="1357322"/>
                <a:gridCol w="1357322"/>
                <a:gridCol w="1357323"/>
              </a:tblGrid>
              <a:tr h="555400"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2023 год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2026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12463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Работники дошкольных образовательных учреждений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38 654,6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38 654,1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770,1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41 096,3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43 479,8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12463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Работники общеобразовательных учреждений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42 426,6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47 023,2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49 209,4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52 162,0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55 187,4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9342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Работники учреждений культуры и искусства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41 869,6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45 062,1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48 104,1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50 990,3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53 947,8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12463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Работники учреждений физической культуры и спорта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32 081,7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37 943,7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40 582,9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43 017,9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45 512,9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Рисунок 5" descr="Приложение № 2 - ГЕРБ п. Кедровый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2863" y="188640"/>
            <a:ext cx="1296144" cy="14847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Заголовок 1"/>
          <p:cNvSpPr>
            <a:spLocks noGrp="1"/>
          </p:cNvSpPr>
          <p:nvPr>
            <p:ph type="title"/>
          </p:nvPr>
        </p:nvSpPr>
        <p:spPr>
          <a:xfrm>
            <a:off x="1643063" y="274638"/>
            <a:ext cx="7286625" cy="1143000"/>
          </a:xfrm>
        </p:spPr>
        <p:txBody>
          <a:bodyPr/>
          <a:lstStyle/>
          <a:p>
            <a:r>
              <a:rPr lang="ru-RU" sz="4000" b="1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Меры социальной поддержки</a:t>
            </a:r>
          </a:p>
        </p:txBody>
      </p:sp>
      <p:sp>
        <p:nvSpPr>
          <p:cNvPr id="3" name="Блок-схема: альтернативный процесс 2"/>
          <p:cNvSpPr/>
          <p:nvPr/>
        </p:nvSpPr>
        <p:spPr>
          <a:xfrm>
            <a:off x="2571750" y="1428750"/>
            <a:ext cx="4557713" cy="755650"/>
          </a:xfrm>
          <a:prstGeom prst="flowChartAlternateProcess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1008B8"/>
                </a:solidFill>
                <a:latin typeface="Times New Roman" pitchFamily="18" charset="0"/>
                <a:cs typeface="Times New Roman" pitchFamily="18" charset="0"/>
              </a:rPr>
              <a:t>Семьям, имеющим детей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0878476"/>
              </p:ext>
            </p:extLst>
          </p:nvPr>
        </p:nvGraphicFramePr>
        <p:xfrm>
          <a:off x="214313" y="2357438"/>
          <a:ext cx="8572562" cy="26817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9465"/>
                <a:gridCol w="886816"/>
                <a:gridCol w="3029956"/>
                <a:gridCol w="1256325"/>
              </a:tblGrid>
              <a:tr h="883432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Меры социальной поддержки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Число получателей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Размер поддержки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на 2024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(тыс. руб.)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70142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Компенсация платы,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взимаемой с родителей (законных представителей) за присмотр и уход за детьми в образовательных организациях, реализующих образовательную программу дошкольного образования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197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 первого ребенка 20%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от среднего размера платы, взимаемой с родителей за присмотр и уход за детьми, на второго ребенка 50%, на третьего ребенка и последующих детей – 70%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447,7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Рисунок 5" descr="Приложение № 2 - ГЕРБ п. Кедровый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2863" y="188640"/>
            <a:ext cx="1296144" cy="14847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1928813" y="274638"/>
            <a:ext cx="6757987" cy="114300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 финансово-экономическом отделе администрации поселка Кедровый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28938" y="1785938"/>
            <a:ext cx="5757862" cy="2214562"/>
          </a:xfrm>
        </p:spPr>
        <p:txBody>
          <a:bodyPr rtlCol="0">
            <a:normAutofit fontScale="77500" lnSpcReduction="20000"/>
          </a:bodyPr>
          <a:lstStyle/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Разработчиком презентации «Бюджет для граждан» является 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финансово-экономический отдел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администрации поселка Кедровый.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Основные задачи отдела: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1 . Составление проекта бюджета на очередной финансовый год и плановый период;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2. Организация исполнения бюджета;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3. Осуществление финансового контроля за исполнением бюджета.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6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5883536"/>
              </p:ext>
            </p:extLst>
          </p:nvPr>
        </p:nvGraphicFramePr>
        <p:xfrm>
          <a:off x="428625" y="4000500"/>
          <a:ext cx="8286750" cy="2640013"/>
        </p:xfrm>
        <a:graphic>
          <a:graphicData uri="http://schemas.openxmlformats.org/drawingml/2006/table">
            <a:tbl>
              <a:tblPr/>
              <a:tblGrid>
                <a:gridCol w="4143375"/>
                <a:gridCol w="4143375"/>
              </a:tblGrid>
              <a:tr h="34607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Контактная информация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6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Начальник отдела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Кузьмина Елена Владимировна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Адрес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ул. Гвардейская, д.4 «а»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Телефон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(39133) 29-051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Адрес электронной почты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admkedr.econ@bk.ru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9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Режим работы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8-00 до 17-15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Перерыв на обед с 13-00 до 14-00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Выходные дни –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Сб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8458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2071688"/>
            <a:ext cx="23526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Приложение № 2 - ГЕРБ п. Кедровый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3528" y="1"/>
            <a:ext cx="1584176" cy="18448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Заголовок 1"/>
          <p:cNvSpPr>
            <a:spLocks noGrp="1"/>
          </p:cNvSpPr>
          <p:nvPr>
            <p:ph type="title"/>
          </p:nvPr>
        </p:nvSpPr>
        <p:spPr>
          <a:xfrm>
            <a:off x="1428750" y="274638"/>
            <a:ext cx="7258050" cy="868362"/>
          </a:xfrm>
        </p:spPr>
        <p:txBody>
          <a:bodyPr/>
          <a:lstStyle/>
          <a:p>
            <a:r>
              <a:rPr lang="ru-RU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Расходы на образование</a:t>
            </a:r>
          </a:p>
        </p:txBody>
      </p:sp>
      <p:pic>
        <p:nvPicPr>
          <p:cNvPr id="50179" name="Picture 4" descr="http://im3-tub-ru.yandex.net/i?id=211279402-05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2571750"/>
            <a:ext cx="2500312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0" name="Picture 13" descr="http://kraskedr.ru/kedr/upload/novosti/12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5072063"/>
            <a:ext cx="2571750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1" name="Picture 8" descr="http://im0-tub-ru.yandex.net/i?id=674384115-57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63" y="2643188"/>
            <a:ext cx="2643187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2" name="Picture 10" descr="http://kraskedr.ru/kedr/upload/novosti/0_wh9QXqgC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5" y="5143500"/>
            <a:ext cx="2357438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Блок-схема: альтернативный процесс 8"/>
          <p:cNvSpPr/>
          <p:nvPr/>
        </p:nvSpPr>
        <p:spPr>
          <a:xfrm>
            <a:off x="1357313" y="4429125"/>
            <a:ext cx="2143125" cy="571500"/>
          </a:xfrm>
          <a:prstGeom prst="flowChartAlternateProcess">
            <a:avLst/>
          </a:prstGeom>
          <a:gradFill flip="none" rotWithShape="1">
            <a:gsLst>
              <a:gs pos="0">
                <a:srgbClr val="E498E0">
                  <a:tint val="66000"/>
                  <a:satMod val="160000"/>
                </a:srgbClr>
              </a:gs>
              <a:gs pos="50000">
                <a:srgbClr val="E498E0">
                  <a:tint val="44500"/>
                  <a:satMod val="160000"/>
                </a:srgbClr>
              </a:gs>
              <a:gs pos="100000">
                <a:srgbClr val="E498E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solidFill>
              <a:srgbClr val="D96D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1 Детская юношеская спортивная школа</a:t>
            </a: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5143500" y="4500563"/>
            <a:ext cx="2071688" cy="500062"/>
          </a:xfrm>
          <a:prstGeom prst="flowChartAlternateProcess">
            <a:avLst/>
          </a:prstGeom>
          <a:gradFill flip="none" rotWithShape="1">
            <a:gsLst>
              <a:gs pos="0">
                <a:srgbClr val="E498E0">
                  <a:tint val="66000"/>
                  <a:satMod val="160000"/>
                </a:srgbClr>
              </a:gs>
              <a:gs pos="50000">
                <a:srgbClr val="E498E0">
                  <a:tint val="44500"/>
                  <a:satMod val="160000"/>
                </a:srgbClr>
              </a:gs>
              <a:gs pos="100000">
                <a:srgbClr val="E498E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rgbClr val="D96D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1 Молодежный центр</a:t>
            </a: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857250" y="1928813"/>
            <a:ext cx="1928813" cy="642937"/>
          </a:xfrm>
          <a:prstGeom prst="flowChartAlternateProcess">
            <a:avLst/>
          </a:prstGeom>
          <a:gradFill flip="none" rotWithShape="1">
            <a:gsLst>
              <a:gs pos="0">
                <a:srgbClr val="E498E0">
                  <a:tint val="66000"/>
                  <a:satMod val="160000"/>
                </a:srgbClr>
              </a:gs>
              <a:gs pos="50000">
                <a:srgbClr val="E498E0">
                  <a:tint val="44500"/>
                  <a:satMod val="160000"/>
                </a:srgbClr>
              </a:gs>
              <a:gs pos="100000">
                <a:srgbClr val="E498E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solidFill>
              <a:srgbClr val="D96D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1 дошкольное учреждение</a:t>
            </a:r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>
            <a:off x="3286116" y="2000240"/>
            <a:ext cx="2286016" cy="642942"/>
          </a:xfrm>
          <a:prstGeom prst="flowChartAlternateProcess">
            <a:avLst/>
          </a:prstGeom>
          <a:gradFill flip="none" rotWithShape="1">
            <a:gsLst>
              <a:gs pos="0">
                <a:srgbClr val="E498E0">
                  <a:tint val="66000"/>
                  <a:satMod val="160000"/>
                </a:srgbClr>
              </a:gs>
              <a:gs pos="50000">
                <a:srgbClr val="E498E0">
                  <a:tint val="44500"/>
                  <a:satMod val="160000"/>
                </a:srgbClr>
              </a:gs>
              <a:gs pos="100000">
                <a:srgbClr val="E498E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D96D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1 общеобразовательное </a:t>
            </a:r>
            <a:r>
              <a:rPr lang="ru-RU" sz="1600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учреждение</a:t>
            </a: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6143625" y="1928813"/>
            <a:ext cx="2000250" cy="642937"/>
          </a:xfrm>
          <a:prstGeom prst="flowChartAlternateProcess">
            <a:avLst/>
          </a:prstGeom>
          <a:gradFill flip="none" rotWithShape="1">
            <a:gsLst>
              <a:gs pos="0">
                <a:srgbClr val="E498E0">
                  <a:tint val="66000"/>
                  <a:satMod val="160000"/>
                </a:srgbClr>
              </a:gs>
              <a:gs pos="50000">
                <a:srgbClr val="E498E0">
                  <a:tint val="44500"/>
                  <a:satMod val="160000"/>
                </a:srgbClr>
              </a:gs>
              <a:gs pos="100000">
                <a:srgbClr val="E498E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rgbClr val="D96D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1 Детская музыкальная школа</a:t>
            </a:r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2143108" y="1214422"/>
            <a:ext cx="6500858" cy="612648"/>
          </a:xfrm>
          <a:prstGeom prst="flowChartAlternateProcess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Оказание услуг в сфере образования осуществляют:</a:t>
            </a:r>
          </a:p>
        </p:txBody>
      </p:sp>
      <p:pic>
        <p:nvPicPr>
          <p:cNvPr id="50193" name="Рисунок 16" descr="altAsnxjN_01iL5kp9GVq1261w9XBCDyg8n_fXA6UNkqiuj.jpg"/>
          <p:cNvPicPr>
            <a:picLocks noChangeAspect="1"/>
          </p:cNvPicPr>
          <p:nvPr/>
        </p:nvPicPr>
        <p:blipFill>
          <a:blip r:embed="rId6" cstate="print"/>
          <a:srcRect l="17188" r="26563"/>
          <a:stretch>
            <a:fillRect/>
          </a:stretch>
        </p:blipFill>
        <p:spPr bwMode="auto">
          <a:xfrm>
            <a:off x="2857500" y="2786063"/>
            <a:ext cx="3214688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Приложение № 2 - ГЕРБ п. Кедровый.jpg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22863" y="188640"/>
            <a:ext cx="1141606" cy="13321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Заголовок 1"/>
          <p:cNvSpPr>
            <a:spLocks noGrp="1"/>
          </p:cNvSpPr>
          <p:nvPr>
            <p:ph type="title"/>
          </p:nvPr>
        </p:nvSpPr>
        <p:spPr>
          <a:xfrm>
            <a:off x="1428750" y="285750"/>
            <a:ext cx="7258050" cy="1143000"/>
          </a:xfrm>
        </p:spPr>
        <p:txBody>
          <a:bodyPr/>
          <a:lstStyle/>
          <a:p>
            <a:r>
              <a:rPr lang="ru-RU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Расходы на образование</a:t>
            </a:r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1000100" y="3214686"/>
            <a:ext cx="7286676" cy="500066"/>
          </a:xfrm>
          <a:prstGeom prst="flowChartAlternateProcess">
            <a:avLst/>
          </a:prstGeom>
          <a:gradFill flip="none" rotWithShape="1">
            <a:gsLst>
              <a:gs pos="0">
                <a:srgbClr val="E498E0">
                  <a:tint val="66000"/>
                  <a:satMod val="160000"/>
                </a:srgbClr>
              </a:gs>
              <a:gs pos="50000">
                <a:srgbClr val="E498E0">
                  <a:tint val="44500"/>
                  <a:satMod val="160000"/>
                </a:srgbClr>
              </a:gs>
              <a:gs pos="100000">
                <a:srgbClr val="E498E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F0C8EE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Совершенствование организации питания в общеобразовательных учреждениях</a:t>
            </a: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1285852" y="3857628"/>
            <a:ext cx="7286676" cy="500066"/>
          </a:xfrm>
          <a:prstGeom prst="flowChartAlternateProcess">
            <a:avLst/>
          </a:prstGeom>
          <a:solidFill>
            <a:srgbClr val="FFCC00"/>
          </a:solidFill>
          <a:ln>
            <a:solidFill>
              <a:srgbClr val="FFCC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Обеспечение льготным питанием обучающихся из малообеспеченных семей</a:t>
            </a: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1928794" y="1571612"/>
            <a:ext cx="6786610" cy="500066"/>
          </a:xfrm>
          <a:prstGeom prst="flowChartAlternateProcess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FFFF00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расходов в области образования</a:t>
            </a:r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>
            <a:off x="714348" y="2500306"/>
            <a:ext cx="6858048" cy="500066"/>
          </a:xfrm>
          <a:prstGeom prst="flowChartAlternateProcess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rgbClr val="CCFFFF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Содержание и обеспечение деятельности муниципальных учреждений</a:t>
            </a: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1643042" y="4500570"/>
            <a:ext cx="7143800" cy="571504"/>
          </a:xfrm>
          <a:prstGeom prst="flowChartAlternateProcess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rgbClr val="CFE4CA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Организация оздоровительной кампании детей</a:t>
            </a:r>
          </a:p>
        </p:txBody>
      </p:sp>
      <p:sp>
        <p:nvSpPr>
          <p:cNvPr id="16" name="Блок-схема: альтернативный процесс 15"/>
          <p:cNvSpPr/>
          <p:nvPr/>
        </p:nvSpPr>
        <p:spPr>
          <a:xfrm>
            <a:off x="1428728" y="5214950"/>
            <a:ext cx="6929486" cy="571504"/>
          </a:xfrm>
          <a:prstGeom prst="flowChartAlternateProcess">
            <a:avLst/>
          </a:prstGeom>
          <a:solidFill>
            <a:srgbClr val="FF5050"/>
          </a:solidFill>
          <a:ln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Трудовая занятость молодежи в возрасте от 14 до 18 лет</a:t>
            </a:r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1000100" y="5929330"/>
            <a:ext cx="6929486" cy="571504"/>
          </a:xfrm>
          <a:prstGeom prst="flowChartAlternateProcess">
            <a:avLst/>
          </a:prstGeom>
          <a:solidFill>
            <a:srgbClr val="00B0F0"/>
          </a:solidFill>
          <a:ln>
            <a:solidFill>
              <a:srgbClr val="0070C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Проведение мероприятий с различными категориями молодежи</a:t>
            </a:r>
          </a:p>
        </p:txBody>
      </p:sp>
      <p:pic>
        <p:nvPicPr>
          <p:cNvPr id="15" name="Рисунок 14" descr="Приложение № 2 - ГЕРБ п. Кедровый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2863" y="188640"/>
            <a:ext cx="1105865" cy="12961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Заголовок 1"/>
          <p:cNvSpPr>
            <a:spLocks noGrp="1"/>
          </p:cNvSpPr>
          <p:nvPr>
            <p:ph type="title"/>
          </p:nvPr>
        </p:nvSpPr>
        <p:spPr>
          <a:xfrm>
            <a:off x="785813" y="428625"/>
            <a:ext cx="7872412" cy="857250"/>
          </a:xfrm>
        </p:spPr>
        <p:txBody>
          <a:bodyPr/>
          <a:lstStyle/>
          <a:p>
            <a:r>
              <a:rPr lang="ru-RU" sz="40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Расходы на образование</a:t>
            </a:r>
          </a:p>
        </p:txBody>
      </p:sp>
      <p:sp>
        <p:nvSpPr>
          <p:cNvPr id="3" name="Блок-схема: процесс 2"/>
          <p:cNvSpPr/>
          <p:nvPr/>
        </p:nvSpPr>
        <p:spPr>
          <a:xfrm>
            <a:off x="714375" y="2071688"/>
            <a:ext cx="8286750" cy="928687"/>
          </a:xfrm>
          <a:prstGeom prst="flowChartProcess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Объем средств бюджета муниципального образования на общее образование  в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2024-2026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годах</a:t>
            </a:r>
          </a:p>
        </p:txBody>
      </p:sp>
      <p:sp>
        <p:nvSpPr>
          <p:cNvPr id="7" name="Блок-схема: процесс 6"/>
          <p:cNvSpPr/>
          <p:nvPr/>
        </p:nvSpPr>
        <p:spPr>
          <a:xfrm>
            <a:off x="714375" y="4429125"/>
            <a:ext cx="8286750" cy="857250"/>
          </a:xfrm>
          <a:prstGeom prst="flowChartProcess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Объем средств бюджета муниципального образования  на дошкольное образование в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2024-2026 годах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404677"/>
              </p:ext>
            </p:extLst>
          </p:nvPr>
        </p:nvGraphicFramePr>
        <p:xfrm>
          <a:off x="1928813" y="5500688"/>
          <a:ext cx="5715040" cy="112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760"/>
                <a:gridCol w="1428760"/>
                <a:gridCol w="1428760"/>
                <a:gridCol w="1428760"/>
              </a:tblGrid>
              <a:tr h="516080"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94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всего (тыс. руб.)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41 939,2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39 136,5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38 560,3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5261132"/>
              </p:ext>
            </p:extLst>
          </p:nvPr>
        </p:nvGraphicFramePr>
        <p:xfrm>
          <a:off x="1928813" y="3214688"/>
          <a:ext cx="5715040" cy="989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760"/>
                <a:gridCol w="1428760"/>
                <a:gridCol w="1428760"/>
                <a:gridCol w="1428760"/>
              </a:tblGrid>
              <a:tr h="410411"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1828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всего (тыс. руб.)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72 822,2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67 625,4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67 712,9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Рисунок 7" descr="Приложение № 2 - ГЕРБ п. Кедровый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2863" y="188640"/>
            <a:ext cx="1152793" cy="13681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0" y="274638"/>
            <a:ext cx="725805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Структура расходов на образование в 2024 году</a:t>
            </a:r>
            <a:endParaRPr lang="ru-RU" sz="4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14282" y="2214554"/>
            <a:ext cx="3429024" cy="3429024"/>
          </a:xfrm>
          <a:prstGeom prst="ellips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</p:txBody>
      </p:sp>
      <p:sp>
        <p:nvSpPr>
          <p:cNvPr id="15" name="Овал 14"/>
          <p:cNvSpPr/>
          <p:nvPr/>
        </p:nvSpPr>
        <p:spPr>
          <a:xfrm>
            <a:off x="4572000" y="1428736"/>
            <a:ext cx="1643074" cy="1571636"/>
          </a:xfrm>
          <a:prstGeom prst="ellipse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Дошкольное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образование30,8 %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6572264" y="1857364"/>
            <a:ext cx="1714512" cy="1643074"/>
          </a:xfrm>
          <a:prstGeom prst="ellipse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Общее образование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53,2 %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4572000" y="4714884"/>
            <a:ext cx="1714512" cy="1571636"/>
          </a:xfrm>
          <a:prstGeom prst="ellipse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Другие вопросы в области образования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10,9 %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6643702" y="3714752"/>
            <a:ext cx="1785950" cy="1643074"/>
          </a:xfrm>
          <a:prstGeom prst="ellipse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Молодежная политика и оздоровление детей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5,1 %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право 20"/>
          <p:cNvSpPr/>
          <p:nvPr/>
        </p:nvSpPr>
        <p:spPr>
          <a:xfrm rot="20353977">
            <a:off x="3500438" y="2571750"/>
            <a:ext cx="977900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 rot="1885660">
            <a:off x="3571875" y="4643438"/>
            <a:ext cx="977900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 rot="21092182">
            <a:off x="4357688" y="3429000"/>
            <a:ext cx="1763712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 rot="578765">
            <a:off x="4357688" y="3929063"/>
            <a:ext cx="1785937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3" name="Рисунок 12" descr="Приложение № 2 - ГЕРБ п. Кедровый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2863" y="188640"/>
            <a:ext cx="1152793" cy="12400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Расходы на культуру</a:t>
            </a:r>
          </a:p>
        </p:txBody>
      </p:sp>
      <p:sp>
        <p:nvSpPr>
          <p:cNvPr id="3" name="Блок-схема: процесс 2"/>
          <p:cNvSpPr/>
          <p:nvPr/>
        </p:nvSpPr>
        <p:spPr>
          <a:xfrm>
            <a:off x="2928938" y="1571625"/>
            <a:ext cx="5929312" cy="571500"/>
          </a:xfrm>
          <a:prstGeom prst="flowChartProcess">
            <a:avLst/>
          </a:prstGeom>
          <a:solidFill>
            <a:srgbClr val="E498E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Оказание услуг в сфере культуры осуществляет</a:t>
            </a:r>
            <a:r>
              <a:rPr lang="ru-RU" dirty="0">
                <a:solidFill>
                  <a:srgbClr val="0070C0"/>
                </a:solidFill>
              </a:rPr>
              <a:t>:</a:t>
            </a:r>
          </a:p>
        </p:txBody>
      </p:sp>
      <p:pic>
        <p:nvPicPr>
          <p:cNvPr id="54276" name="Picture 6" descr="http://im2-tub-ru.yandex.net/i?id=6779941-56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71750"/>
            <a:ext cx="321468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Блок-схема: альтернативный процесс 5"/>
          <p:cNvSpPr/>
          <p:nvPr/>
        </p:nvSpPr>
        <p:spPr>
          <a:xfrm>
            <a:off x="500034" y="2000240"/>
            <a:ext cx="2357454" cy="428628"/>
          </a:xfrm>
          <a:prstGeom prst="flowChartAlternateProcess">
            <a:avLst/>
          </a:prstGeom>
          <a:gradFill flip="none" rotWithShape="1">
            <a:gsLst>
              <a:gs pos="0">
                <a:srgbClr val="E498E0">
                  <a:tint val="66000"/>
                  <a:satMod val="160000"/>
                </a:srgbClr>
              </a:gs>
              <a:gs pos="50000">
                <a:srgbClr val="E498E0">
                  <a:tint val="44500"/>
                  <a:satMod val="160000"/>
                </a:srgbClr>
              </a:gs>
              <a:gs pos="100000">
                <a:srgbClr val="E498E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D96D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Дом культуры</a:t>
            </a:r>
          </a:p>
        </p:txBody>
      </p:sp>
      <p:sp>
        <p:nvSpPr>
          <p:cNvPr id="7" name="Стрелка вправо 6"/>
          <p:cNvSpPr/>
          <p:nvPr/>
        </p:nvSpPr>
        <p:spPr>
          <a:xfrm>
            <a:off x="3500438" y="2643188"/>
            <a:ext cx="977900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3500438" y="3286125"/>
            <a:ext cx="977900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3500438" y="3929063"/>
            <a:ext cx="977900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4643438" y="2643182"/>
            <a:ext cx="4214842" cy="571504"/>
          </a:xfrm>
          <a:prstGeom prst="flowChartAlternateProcess">
            <a:avLst/>
          </a:prstGeom>
          <a:gradFill flip="none" rotWithShape="1">
            <a:gsLst>
              <a:gs pos="0">
                <a:srgbClr val="E498E0">
                  <a:tint val="66000"/>
                  <a:satMod val="160000"/>
                </a:srgbClr>
              </a:gs>
              <a:gs pos="50000">
                <a:srgbClr val="E498E0">
                  <a:tint val="44500"/>
                  <a:satMod val="160000"/>
                </a:srgbClr>
              </a:gs>
              <a:gs pos="100000">
                <a:srgbClr val="E498E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D96D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39 </a:t>
            </a:r>
            <a:r>
              <a:rPr lang="ru-RU" sz="1600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клубных формирований</a:t>
            </a:r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>
            <a:off x="4643438" y="3357562"/>
            <a:ext cx="4214842" cy="571504"/>
          </a:xfrm>
          <a:prstGeom prst="flowChartAlternateProcess">
            <a:avLst/>
          </a:prstGeom>
          <a:gradFill flip="none" rotWithShape="1">
            <a:gsLst>
              <a:gs pos="0">
                <a:srgbClr val="E498E0">
                  <a:tint val="66000"/>
                  <a:satMod val="160000"/>
                </a:srgbClr>
              </a:gs>
              <a:gs pos="50000">
                <a:srgbClr val="E498E0">
                  <a:tint val="44500"/>
                  <a:satMod val="160000"/>
                </a:srgbClr>
              </a:gs>
              <a:gs pos="100000">
                <a:srgbClr val="E498E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D96D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1 библиотека</a:t>
            </a: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4643438" y="4071942"/>
            <a:ext cx="4214842" cy="571504"/>
          </a:xfrm>
          <a:prstGeom prst="flowChartAlternateProcess">
            <a:avLst/>
          </a:prstGeom>
          <a:gradFill flip="none" rotWithShape="1">
            <a:gsLst>
              <a:gs pos="0">
                <a:srgbClr val="E498E0">
                  <a:tint val="66000"/>
                  <a:satMod val="160000"/>
                </a:srgbClr>
              </a:gs>
              <a:gs pos="50000">
                <a:srgbClr val="E498E0">
                  <a:tint val="44500"/>
                  <a:satMod val="160000"/>
                </a:srgbClr>
              </a:gs>
              <a:gs pos="100000">
                <a:srgbClr val="E498E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D96D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Показ кинофильмов</a:t>
            </a:r>
          </a:p>
        </p:txBody>
      </p:sp>
      <p:sp>
        <p:nvSpPr>
          <p:cNvPr id="16" name="Блок-схема: процесс 15"/>
          <p:cNvSpPr/>
          <p:nvPr/>
        </p:nvSpPr>
        <p:spPr>
          <a:xfrm>
            <a:off x="214313" y="4786313"/>
            <a:ext cx="8715375" cy="785812"/>
          </a:xfrm>
          <a:prstGeom prst="flowChartProcess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Объем средств бюджета муниципального образования  на культуру в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2024-2026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годах</a:t>
            </a: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8401534"/>
              </p:ext>
            </p:extLst>
          </p:nvPr>
        </p:nvGraphicFramePr>
        <p:xfrm>
          <a:off x="1500188" y="5842000"/>
          <a:ext cx="5715040" cy="9453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760"/>
                <a:gridCol w="1428760"/>
                <a:gridCol w="1428760"/>
                <a:gridCol w="1428760"/>
              </a:tblGrid>
              <a:tr h="357190"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817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всего (тыс. руб.)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11 423,9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10 663,3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10 663,4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5" name="Рисунок 14" descr="Приложение № 2 - ГЕРБ п. Кедровый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2863" y="188640"/>
            <a:ext cx="1152793" cy="13829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428750" y="285750"/>
            <a:ext cx="7258050" cy="114300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Расходы на культуру</a:t>
            </a:r>
          </a:p>
        </p:txBody>
      </p:sp>
      <p:sp>
        <p:nvSpPr>
          <p:cNvPr id="3" name="Блок-схема: альтернативный процесс 2"/>
          <p:cNvSpPr/>
          <p:nvPr/>
        </p:nvSpPr>
        <p:spPr>
          <a:xfrm>
            <a:off x="899592" y="3717032"/>
            <a:ext cx="7286676" cy="642942"/>
          </a:xfrm>
          <a:prstGeom prst="flowChartAlternateProcess">
            <a:avLst/>
          </a:prstGeom>
          <a:gradFill flip="none" rotWithShape="1">
            <a:gsLst>
              <a:gs pos="0">
                <a:srgbClr val="E498E0">
                  <a:tint val="66000"/>
                  <a:satMod val="160000"/>
                </a:srgbClr>
              </a:gs>
              <a:gs pos="50000">
                <a:srgbClr val="E498E0">
                  <a:tint val="44500"/>
                  <a:satMod val="160000"/>
                </a:srgbClr>
              </a:gs>
              <a:gs pos="100000">
                <a:srgbClr val="E498E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F0C8EE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Проведение поселковых праздников, фестивалей, конкурсов, выставок</a:t>
            </a:r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1259632" y="4653136"/>
            <a:ext cx="7286676" cy="642942"/>
          </a:xfrm>
          <a:prstGeom prst="flowChartAlternateProcess">
            <a:avLst/>
          </a:prstGeom>
          <a:solidFill>
            <a:srgbClr val="FFCC00"/>
          </a:solidFill>
          <a:ln>
            <a:solidFill>
              <a:srgbClr val="FFCC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Участие творческих коллективов Дома культуры в региональных и краевых конкурсах</a:t>
            </a: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1259632" y="1628800"/>
            <a:ext cx="7143768" cy="785818"/>
          </a:xfrm>
          <a:prstGeom prst="flowChartAlternateProcess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FFFF00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расходов в области культуры:</a:t>
            </a: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683568" y="2636912"/>
            <a:ext cx="6858048" cy="785818"/>
          </a:xfrm>
          <a:prstGeom prst="flowChartAlternateProcess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rgbClr val="CCFFFF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Содержание и обеспечение деятельности муниципальных учреждений</a:t>
            </a: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1691680" y="5589240"/>
            <a:ext cx="6929486" cy="642942"/>
          </a:xfrm>
          <a:prstGeom prst="flowChartAlternateProcess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rgbClr val="CFE4CA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Комплектование книжных фондов библиотек</a:t>
            </a:r>
          </a:p>
        </p:txBody>
      </p:sp>
      <p:pic>
        <p:nvPicPr>
          <p:cNvPr id="9" name="Рисунок 8" descr="Приложение № 2 - ГЕРБ п. Кедровый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2863" y="188640"/>
            <a:ext cx="1105887" cy="12401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Расходы на физическую </a:t>
            </a:r>
            <a:b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культуру и спорт</a:t>
            </a:r>
            <a:endParaRPr lang="ru-RU" sz="4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1928794" y="1428736"/>
            <a:ext cx="6929486" cy="714380"/>
          </a:xfrm>
          <a:prstGeom prst="flowChartAlternateProcess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FFFF00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расходов в области физической культуры и спорта</a:t>
            </a:r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214313" y="4857750"/>
            <a:ext cx="8715375" cy="714375"/>
          </a:xfrm>
          <a:prstGeom prst="flowChartProcess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Объем средств бюджета муниципального образования  в области физической культуры и спорта в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2024-2026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годах</a:t>
            </a: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9015323"/>
              </p:ext>
            </p:extLst>
          </p:nvPr>
        </p:nvGraphicFramePr>
        <p:xfrm>
          <a:off x="1524000" y="5715000"/>
          <a:ext cx="5715040" cy="10001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760"/>
                <a:gridCol w="1428760"/>
                <a:gridCol w="1428760"/>
                <a:gridCol w="1428760"/>
              </a:tblGrid>
              <a:tr h="366715"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33417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всего (тыс. руб.)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26 589,4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24 782,0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24 782,0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Блок-схема: альтернативный процесс 13"/>
          <p:cNvSpPr/>
          <p:nvPr/>
        </p:nvSpPr>
        <p:spPr>
          <a:xfrm>
            <a:off x="4714876" y="2285992"/>
            <a:ext cx="4214842" cy="500066"/>
          </a:xfrm>
          <a:prstGeom prst="flowChartAlternateProcess">
            <a:avLst/>
          </a:prstGeom>
          <a:gradFill flip="none" rotWithShape="1">
            <a:gsLst>
              <a:gs pos="0">
                <a:srgbClr val="E498E0">
                  <a:tint val="66000"/>
                  <a:satMod val="160000"/>
                </a:srgbClr>
              </a:gs>
              <a:gs pos="50000">
                <a:srgbClr val="E498E0">
                  <a:tint val="44500"/>
                  <a:satMod val="160000"/>
                </a:srgbClr>
              </a:gs>
              <a:gs pos="100000">
                <a:srgbClr val="E498E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D96D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Проведение физкультурно-оздоровительных и спортивных массовых мероприятий</a:t>
            </a:r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4714876" y="2928934"/>
            <a:ext cx="4214842" cy="500066"/>
          </a:xfrm>
          <a:prstGeom prst="flowChartAlternateProcess">
            <a:avLst/>
          </a:prstGeom>
          <a:gradFill flip="none" rotWithShape="1">
            <a:gsLst>
              <a:gs pos="0">
                <a:srgbClr val="E498E0">
                  <a:tint val="66000"/>
                  <a:satMod val="160000"/>
                </a:srgbClr>
              </a:gs>
              <a:gs pos="50000">
                <a:srgbClr val="E498E0">
                  <a:tint val="44500"/>
                  <a:satMod val="160000"/>
                </a:srgbClr>
              </a:gs>
              <a:gs pos="100000">
                <a:srgbClr val="E498E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D96D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Предоставление спортивных сооружений в пользование гражданам</a:t>
            </a:r>
          </a:p>
        </p:txBody>
      </p:sp>
      <p:sp>
        <p:nvSpPr>
          <p:cNvPr id="16" name="Блок-схема: альтернативный процесс 15"/>
          <p:cNvSpPr/>
          <p:nvPr/>
        </p:nvSpPr>
        <p:spPr>
          <a:xfrm>
            <a:off x="4714876" y="3571876"/>
            <a:ext cx="4214842" cy="1214446"/>
          </a:xfrm>
          <a:prstGeom prst="flowChartAlternateProcess">
            <a:avLst/>
          </a:prstGeom>
          <a:gradFill flip="none" rotWithShape="1">
            <a:gsLst>
              <a:gs pos="0">
                <a:srgbClr val="E498E0">
                  <a:tint val="66000"/>
                  <a:satMod val="160000"/>
                </a:srgbClr>
              </a:gs>
              <a:gs pos="50000">
                <a:srgbClr val="E498E0">
                  <a:tint val="44500"/>
                  <a:satMod val="160000"/>
                </a:srgbClr>
              </a:gs>
              <a:gs pos="100000">
                <a:srgbClr val="E498E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D96D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Деятельность по удовлетворению потребности граждан в поддержании и укреплении здоровья, а также проведении физкультурно-оздоровительного и спортивного досуга</a:t>
            </a:r>
          </a:p>
        </p:txBody>
      </p:sp>
      <p:sp>
        <p:nvSpPr>
          <p:cNvPr id="17" name="Стрелка вправо 16"/>
          <p:cNvSpPr/>
          <p:nvPr/>
        </p:nvSpPr>
        <p:spPr>
          <a:xfrm>
            <a:off x="3714750" y="2286000"/>
            <a:ext cx="977900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>
            <a:off x="3714750" y="2928938"/>
            <a:ext cx="977900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>
            <a:off x="3714750" y="3929063"/>
            <a:ext cx="977900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6356" name="Picture 13" descr="http://kraskedr.ru/kedr/upload/novosti/12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2428875"/>
            <a:ext cx="3000375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Приложение № 2 - ГЕРБ п. Кедровый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2863" y="188640"/>
            <a:ext cx="1080785" cy="12400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Заголовок 1"/>
          <p:cNvSpPr>
            <a:spLocks noGrp="1"/>
          </p:cNvSpPr>
          <p:nvPr>
            <p:ph type="title"/>
          </p:nvPr>
        </p:nvSpPr>
        <p:spPr>
          <a:xfrm>
            <a:off x="2357438" y="274638"/>
            <a:ext cx="6329362" cy="114300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Расходы на национальную экономику в 2024 году</a:t>
            </a:r>
          </a:p>
        </p:txBody>
      </p:sp>
      <p:sp>
        <p:nvSpPr>
          <p:cNvPr id="4" name="Овал 3"/>
          <p:cNvSpPr/>
          <p:nvPr/>
        </p:nvSpPr>
        <p:spPr>
          <a:xfrm>
            <a:off x="3214678" y="1357298"/>
            <a:ext cx="2500330" cy="2357454"/>
          </a:xfrm>
          <a:prstGeom prst="ellipse">
            <a:avLst/>
          </a:prstGeom>
          <a:gradFill flip="none" rotWithShape="1">
            <a:gsLst>
              <a:gs pos="0">
                <a:srgbClr val="DB31B7">
                  <a:tint val="66000"/>
                  <a:satMod val="160000"/>
                </a:srgbClr>
              </a:gs>
              <a:gs pos="50000">
                <a:srgbClr val="DB31B7">
                  <a:tint val="44500"/>
                  <a:satMod val="160000"/>
                </a:srgbClr>
              </a:gs>
              <a:gs pos="100000">
                <a:srgbClr val="DB31B7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E498E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на содержание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автомобильных дорог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общего пользования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местного значения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78,7%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00034" y="2857496"/>
            <a:ext cx="2571768" cy="2500330"/>
          </a:xfrm>
          <a:prstGeom prst="ellipse">
            <a:avLst/>
          </a:prstGeom>
          <a:gradFill flip="none" rotWithShape="1">
            <a:gsLst>
              <a:gs pos="0">
                <a:srgbClr val="2EDE43">
                  <a:tint val="66000"/>
                  <a:satMod val="160000"/>
                </a:srgbClr>
              </a:gs>
              <a:gs pos="50000">
                <a:srgbClr val="2EDE43">
                  <a:tint val="44500"/>
                  <a:satMod val="160000"/>
                </a:srgbClr>
              </a:gs>
              <a:gs pos="100000">
                <a:srgbClr val="2EDE43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7,1%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на проведение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мероприятий по отлову,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учету, содержанию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безнадзорных домашних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животных</a:t>
            </a:r>
          </a:p>
        </p:txBody>
      </p:sp>
      <p:sp>
        <p:nvSpPr>
          <p:cNvPr id="6" name="Овал 5"/>
          <p:cNvSpPr/>
          <p:nvPr/>
        </p:nvSpPr>
        <p:spPr>
          <a:xfrm>
            <a:off x="6072198" y="2786058"/>
            <a:ext cx="2748274" cy="2428892"/>
          </a:xfrm>
          <a:prstGeom prst="ellipse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66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14,2%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на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поддержку некоммерческих организаций, субъектов малого и среднего предпринимательства</a:t>
            </a:r>
          </a:p>
        </p:txBody>
      </p:sp>
      <p:sp>
        <p:nvSpPr>
          <p:cNvPr id="7" name="Стрелка вверх 6"/>
          <p:cNvSpPr/>
          <p:nvPr/>
        </p:nvSpPr>
        <p:spPr>
          <a:xfrm rot="19098064">
            <a:off x="3406775" y="4108450"/>
            <a:ext cx="485775" cy="97948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трелка вверх 7"/>
          <p:cNvSpPr/>
          <p:nvPr/>
        </p:nvSpPr>
        <p:spPr>
          <a:xfrm>
            <a:off x="4357688" y="3929063"/>
            <a:ext cx="484187" cy="9779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трелка вверх 8"/>
          <p:cNvSpPr/>
          <p:nvPr/>
        </p:nvSpPr>
        <p:spPr>
          <a:xfrm rot="2634071">
            <a:off x="5343525" y="4103688"/>
            <a:ext cx="484188" cy="9779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786050" y="5143512"/>
            <a:ext cx="3643338" cy="914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</a:p>
        </p:txBody>
      </p:sp>
      <p:pic>
        <p:nvPicPr>
          <p:cNvPr id="11" name="Рисунок 10" descr="Приложение № 2 - ГЕРБ п. Кедровый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2863" y="188640"/>
            <a:ext cx="1152793" cy="12961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Заголовок 1"/>
          <p:cNvSpPr>
            <a:spLocks noGrp="1"/>
          </p:cNvSpPr>
          <p:nvPr>
            <p:ph type="title"/>
          </p:nvPr>
        </p:nvSpPr>
        <p:spPr>
          <a:xfrm>
            <a:off x="2357438" y="274638"/>
            <a:ext cx="6329362" cy="114300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Расходы на национальную экономику в 2024 году</a:t>
            </a:r>
          </a:p>
        </p:txBody>
      </p:sp>
      <p:sp>
        <p:nvSpPr>
          <p:cNvPr id="58371" name="Содержимое 2"/>
          <p:cNvSpPr>
            <a:spLocks noGrp="1"/>
          </p:cNvSpPr>
          <p:nvPr>
            <p:ph idx="1"/>
          </p:nvPr>
        </p:nvSpPr>
        <p:spPr>
          <a:xfrm>
            <a:off x="285750" y="1785938"/>
            <a:ext cx="8401050" cy="1143000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Доля протяженности автомобильных дорог общего пользования местного</a:t>
            </a:r>
          </a:p>
          <a:p>
            <a:pPr algn="just">
              <a:buFont typeface="Arial" charset="0"/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значения, отвечающих нормативным требованиям, в общей протяженности автомобильных дорог общего пользования местного значения</a:t>
            </a:r>
          </a:p>
        </p:txBody>
      </p:sp>
      <p:graphicFrame>
        <p:nvGraphicFramePr>
          <p:cNvPr id="58372" name="Диаграмма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0651540"/>
              </p:ext>
            </p:extLst>
          </p:nvPr>
        </p:nvGraphicFramePr>
        <p:xfrm>
          <a:off x="1476375" y="2944813"/>
          <a:ext cx="6302375" cy="3201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534" name="Лист" r:id="rId3" imgW="6953440" imgH="3533584" progId="Excel.Sheet.8">
                  <p:embed/>
                </p:oleObj>
              </mc:Choice>
              <mc:Fallback>
                <p:oleObj name="Лист" r:id="rId3" imgW="6953440" imgH="3533584" progId="Excel.Sheet.8">
                  <p:embed/>
                  <p:pic>
                    <p:nvPicPr>
                      <p:cNvPr id="0" name="Picture 24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375" y="2944813"/>
                        <a:ext cx="6302375" cy="32019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Рисунок 5" descr="Приложение № 2 - ГЕРБ п. Кедровый.jp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22863" y="188640"/>
            <a:ext cx="1152793" cy="13681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813" y="274638"/>
            <a:ext cx="6757987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Расходы на </a:t>
            </a:r>
            <a:r>
              <a:rPr lang="ru-RU" sz="4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жилищно</a:t>
            </a: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b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коммунальное хозяйство</a:t>
            </a:r>
            <a:endParaRPr lang="ru-RU" sz="4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28794" y="1643050"/>
            <a:ext cx="5357850" cy="85725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Три основных направления в расходовании средств</a:t>
            </a:r>
          </a:p>
        </p:txBody>
      </p:sp>
      <p:sp>
        <p:nvSpPr>
          <p:cNvPr id="4" name="Овал 3"/>
          <p:cNvSpPr/>
          <p:nvPr/>
        </p:nvSpPr>
        <p:spPr>
          <a:xfrm>
            <a:off x="428596" y="3571876"/>
            <a:ext cx="2714644" cy="2643206"/>
          </a:xfrm>
          <a:prstGeom prst="ellipse">
            <a:avLst/>
          </a:prstGeom>
          <a:gradFill flip="none" rotWithShape="1">
            <a:gsLst>
              <a:gs pos="0">
                <a:srgbClr val="DE7CC9">
                  <a:tint val="66000"/>
                  <a:satMod val="160000"/>
                </a:srgbClr>
              </a:gs>
              <a:gs pos="50000">
                <a:srgbClr val="DE7CC9">
                  <a:tint val="44500"/>
                  <a:satMod val="160000"/>
                </a:srgbClr>
              </a:gs>
              <a:gs pos="100000">
                <a:srgbClr val="DE7CC9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DE7CC9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на реализацию временных мер поддержки населения в целях обеспечения доступности коммунальных услуг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4 635,8 (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.)</a:t>
            </a:r>
          </a:p>
        </p:txBody>
      </p:sp>
      <p:sp>
        <p:nvSpPr>
          <p:cNvPr id="5" name="Овал 4"/>
          <p:cNvSpPr/>
          <p:nvPr/>
        </p:nvSpPr>
        <p:spPr>
          <a:xfrm>
            <a:off x="3214678" y="3500438"/>
            <a:ext cx="2714644" cy="2714644"/>
          </a:xfrm>
          <a:prstGeom prst="ellipse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66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Уличное освещение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645,2 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(тыс.руб.)</a:t>
            </a:r>
          </a:p>
        </p:txBody>
      </p:sp>
      <p:sp>
        <p:nvSpPr>
          <p:cNvPr id="6" name="Овал 5"/>
          <p:cNvSpPr/>
          <p:nvPr/>
        </p:nvSpPr>
        <p:spPr>
          <a:xfrm>
            <a:off x="6000760" y="3571876"/>
            <a:ext cx="2786082" cy="2643206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Обеспечение жизнедеятельности территории поселка Кедровый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5 732,6 (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.)</a:t>
            </a:r>
          </a:p>
        </p:txBody>
      </p:sp>
      <p:sp>
        <p:nvSpPr>
          <p:cNvPr id="7" name="Стрелка вниз 6"/>
          <p:cNvSpPr/>
          <p:nvPr/>
        </p:nvSpPr>
        <p:spPr>
          <a:xfrm rot="486980">
            <a:off x="1785938" y="2571750"/>
            <a:ext cx="484187" cy="977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4357688" y="2571750"/>
            <a:ext cx="484187" cy="977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21003400">
            <a:off x="6858000" y="2571750"/>
            <a:ext cx="484188" cy="977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2" name="Рисунок 11" descr="Приложение № 2 - ГЕРБ п. Кедровый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2863" y="188640"/>
            <a:ext cx="1152793" cy="12961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 такое бюджет?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50" y="1857375"/>
            <a:ext cx="8429625" cy="928688"/>
          </a:xfrm>
        </p:spPr>
        <p:txBody>
          <a:bodyPr rtlCol="0">
            <a:normAutofit fontScale="6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</a:t>
            </a:r>
            <a:r>
              <a:rPr lang="ru-RU" sz="29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Бюджет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    Форма образования и расходования денежных средств, предназначенных для финансового обеспечения задач  и функций местного самоуправления </a:t>
            </a:r>
            <a:endParaRPr lang="ru-RU" sz="2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0" name="Содержимое 11"/>
          <p:cNvSpPr>
            <a:spLocks noGrp="1"/>
          </p:cNvSpPr>
          <p:nvPr>
            <p:ph sz="half" idx="2"/>
          </p:nvPr>
        </p:nvSpPr>
        <p:spPr>
          <a:xfrm>
            <a:off x="214313" y="5572125"/>
            <a:ext cx="8472487" cy="554038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sz="1400" smtClean="0"/>
              <a:t>       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За каждой цифрой – организация предоставления бесплатного образования , организация отдыха детей в каникулярное время, создание условий для обеспечения населения услугами организаций культуры и спорта, социальные выплаты гражданам, и еще многое другое…</a:t>
            </a:r>
          </a:p>
        </p:txBody>
      </p:sp>
      <p:pic>
        <p:nvPicPr>
          <p:cNvPr id="1946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3" y="3000375"/>
            <a:ext cx="123825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88" y="2786063"/>
            <a:ext cx="1247775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2786063"/>
            <a:ext cx="1285875" cy="98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3688" y="2857500"/>
            <a:ext cx="16430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3438" y="4143375"/>
            <a:ext cx="1285875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57250" y="4214813"/>
            <a:ext cx="1400175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7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43188" y="4286250"/>
            <a:ext cx="1428750" cy="114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8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72250" y="4357688"/>
            <a:ext cx="128587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Приложение № 2 - ГЕРБ п. Кедровый.jpg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67544" y="188640"/>
            <a:ext cx="1233809" cy="14847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>
          <a:xfrm>
            <a:off x="1643063" y="274638"/>
            <a:ext cx="7043737" cy="1143000"/>
          </a:xfrm>
        </p:spPr>
        <p:txBody>
          <a:bodyPr/>
          <a:lstStyle/>
          <a:p>
            <a:r>
              <a:rPr lang="ru-RU" sz="40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Межбюджетные отношения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500563"/>
            <a:ext cx="4038600" cy="1625600"/>
          </a:xfrm>
        </p:spPr>
        <p:txBody>
          <a:bodyPr rtlCol="0">
            <a:normAutofit fontScale="92500" lnSpcReduction="1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Межбюджетные отношения – 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Взаимоотношения между публично-правовыми образованиями по вопросам регулирования бюджетных правоотношений, организации и осуществления бюджетного процесса</a:t>
            </a:r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1400175"/>
          </a:xfrm>
        </p:spPr>
        <p:txBody>
          <a:bodyPr rtlCol="0">
            <a:normAutofit fontScale="92500" lnSpcReduction="1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– </a:t>
            </a:r>
            <a:endParaRPr lang="ru-RU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средства, предоставляемые одним бюджетом бюджетной системы Российской Федерации другому бюджету</a:t>
            </a:r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928813"/>
            <a:ext cx="3443287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50" y="2643188"/>
            <a:ext cx="150018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3786190"/>
            <a:ext cx="350046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9" name="Рисунок 8" descr="Приложение № 2 - ГЕРБ п. Кедровый.jp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22863" y="188640"/>
            <a:ext cx="1080785" cy="12961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>
          <a:xfrm>
            <a:off x="1643063" y="274638"/>
            <a:ext cx="7043737" cy="1143000"/>
          </a:xfrm>
        </p:spPr>
        <p:txBody>
          <a:bodyPr/>
          <a:lstStyle/>
          <a:p>
            <a:r>
              <a:rPr lang="ru-RU" sz="40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</a:p>
        </p:txBody>
      </p:sp>
      <p:sp>
        <p:nvSpPr>
          <p:cNvPr id="39939" name="Содержимое 2"/>
          <p:cNvSpPr>
            <a:spLocks noGrp="1"/>
          </p:cNvSpPr>
          <p:nvPr>
            <p:ph idx="1"/>
          </p:nvPr>
        </p:nvSpPr>
        <p:spPr>
          <a:xfrm>
            <a:off x="3357563" y="1600200"/>
            <a:ext cx="5329237" cy="452596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1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краевого бюджета в бюджет поселка Кедровый перечисляются межбюджетные трансферты в форме:</a:t>
            </a:r>
          </a:p>
          <a:p>
            <a:pPr algn="ctr">
              <a:buFont typeface="Arial" charset="0"/>
              <a:buNone/>
            </a:pPr>
            <a:endParaRPr lang="ru-RU" sz="1800" b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Дотаций – </a:t>
            </a:r>
            <a:r>
              <a:rPr lang="ru-RU" sz="1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без определения конкретной цели их использования</a:t>
            </a:r>
          </a:p>
          <a:p>
            <a:pPr algn="just"/>
            <a:r>
              <a:rPr lang="ru-RU" sz="1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Субсидий – </a:t>
            </a:r>
            <a:r>
              <a:rPr lang="ru-RU" sz="1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целях софинансирования расходных обязательств муниципального образования по вопросам местного значения</a:t>
            </a:r>
          </a:p>
          <a:p>
            <a:pPr algn="just"/>
            <a:r>
              <a:rPr lang="ru-RU" sz="1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Субвенций – </a:t>
            </a:r>
            <a:r>
              <a:rPr lang="ru-RU" sz="1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выполнение переданных государственных полномочий Российской Федерации и Красноярского края</a:t>
            </a:r>
          </a:p>
          <a:p>
            <a:pPr algn="just"/>
            <a:r>
              <a:rPr lang="ru-RU" sz="1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Иных межбюджетных трансфертов</a:t>
            </a:r>
          </a:p>
        </p:txBody>
      </p:sp>
      <p:pic>
        <p:nvPicPr>
          <p:cNvPr id="399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2071688"/>
            <a:ext cx="3214688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Приложение № 2 - ГЕРБ п. Кедровый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2863" y="188640"/>
            <a:ext cx="1080785" cy="12961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008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5288673"/>
              </p:ext>
            </p:extLst>
          </p:nvPr>
        </p:nvGraphicFramePr>
        <p:xfrm>
          <a:off x="0" y="1738313"/>
          <a:ext cx="4675188" cy="344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70" name="Лист" r:id="rId3" imgW="5400675" imgH="3876484" progId="Excel.Sheet.8">
                  <p:embed/>
                </p:oleObj>
              </mc:Choice>
              <mc:Fallback>
                <p:oleObj name="Лист" r:id="rId3" imgW="5400675" imgH="3876484" progId="Excel.Sheet.8">
                  <p:embed/>
                  <p:pic>
                    <p:nvPicPr>
                      <p:cNvPr id="0" name="Picture 67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738313"/>
                        <a:ext cx="4675188" cy="3444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>
          <a:xfrm>
            <a:off x="1785938" y="274638"/>
            <a:ext cx="6900862" cy="1143000"/>
          </a:xfrm>
        </p:spPr>
        <p:txBody>
          <a:bodyPr/>
          <a:lstStyle/>
          <a:p>
            <a:r>
              <a:rPr lang="ru-RU" sz="40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572125"/>
            <a:ext cx="8229600" cy="928688"/>
          </a:xfrm>
        </p:spPr>
        <p:txBody>
          <a:bodyPr rtlCol="0">
            <a:normAutofit fontScale="85000" lnSpcReduction="20000"/>
          </a:bodyPr>
          <a:lstStyle/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Поступления субсидий и иных межбюджетных трансфертов  на трехлетний период планируется  не в полном объеме. Объем поступлений будет уточняться в течении 2024 года после распределения Министерством финансов Красноярского края межбюджетных трансфертов между муниципальными образованиями края.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6063430"/>
              </p:ext>
            </p:extLst>
          </p:nvPr>
        </p:nvGraphicFramePr>
        <p:xfrm>
          <a:off x="4355976" y="1714500"/>
          <a:ext cx="4788025" cy="28666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720080"/>
                <a:gridCol w="792088"/>
                <a:gridCol w="864096"/>
                <a:gridCol w="792088"/>
                <a:gridCol w="755577"/>
              </a:tblGrid>
              <a:tr h="826598"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200" b="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r>
                        <a:rPr lang="ru-RU" sz="1200" b="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 (факт)</a:t>
                      </a:r>
                      <a:endParaRPr lang="ru-RU" sz="1200" b="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r>
                        <a:rPr lang="ru-RU" sz="1200" b="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 (факт)</a:t>
                      </a:r>
                      <a:endParaRPr lang="ru-RU" sz="1200" b="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 год (план)</a:t>
                      </a:r>
                      <a:endParaRPr lang="ru-RU" sz="1200" b="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 год (план)</a:t>
                      </a:r>
                      <a:endParaRPr lang="ru-RU" sz="1200" b="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2026 год (план)</a:t>
                      </a:r>
                      <a:endParaRPr lang="ru-RU" sz="1200" b="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79592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99 953,5</a:t>
                      </a:r>
                      <a:endParaRPr lang="ru-RU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117</a:t>
                      </a:r>
                      <a:r>
                        <a:rPr lang="ru-RU" sz="1200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240,9</a:t>
                      </a:r>
                      <a:endParaRPr lang="ru-RU" sz="1200" kern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121 546,1</a:t>
                      </a:r>
                      <a:endParaRPr lang="ru-RU" sz="1200" kern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102 631,9</a:t>
                      </a:r>
                      <a:endParaRPr lang="ru-RU" sz="1200" kern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102 631,9</a:t>
                      </a:r>
                      <a:endParaRPr lang="ru-RU" sz="1200" kern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072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18 504,2</a:t>
                      </a:r>
                      <a:endParaRPr lang="ru-RU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21 107,9</a:t>
                      </a:r>
                      <a:endParaRPr lang="ru-RU" sz="1200" kern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12 937,4</a:t>
                      </a:r>
                      <a:endParaRPr lang="ru-RU" sz="1200" kern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7 070,8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7 020,7</a:t>
                      </a:r>
                    </a:p>
                  </a:txBody>
                  <a:tcPr/>
                </a:tc>
              </a:tr>
              <a:tr h="49573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82</a:t>
                      </a:r>
                      <a:r>
                        <a:rPr lang="ru-RU" sz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467,6</a:t>
                      </a:r>
                      <a:endParaRPr lang="ru-RU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81 155,0</a:t>
                      </a:r>
                      <a:endParaRPr lang="ru-RU" sz="1200" kern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81 689,1</a:t>
                      </a:r>
                      <a:endParaRPr lang="ru-RU" sz="1200" kern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75 925,1</a:t>
                      </a:r>
                      <a:endParaRPr lang="ru-RU" sz="1200" kern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75 986,1</a:t>
                      </a:r>
                      <a:endParaRPr lang="ru-RU" sz="1200" kern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5398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Иные МБТ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11 146,4</a:t>
                      </a:r>
                      <a:endParaRPr lang="ru-RU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3 787,1</a:t>
                      </a:r>
                      <a:endParaRPr lang="ru-RU" sz="1200" kern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4 678,1</a:t>
                      </a:r>
                      <a:endParaRPr lang="ru-RU" sz="1200" kern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3 194,1</a:t>
                      </a:r>
                      <a:endParaRPr lang="ru-RU" sz="1200" kern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3 273,8</a:t>
                      </a:r>
                      <a:endParaRPr lang="ru-RU" sz="1200" kern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Рисунок 6" descr="Приложение № 2 - ГЕРБ п. Кедровый.jp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22863" y="188640"/>
            <a:ext cx="1008777" cy="12961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813" y="274638"/>
            <a:ext cx="6757987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Муниципальный долг</a:t>
            </a:r>
            <a:endParaRPr lang="ru-RU" sz="4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4509753"/>
              </p:ext>
            </p:extLst>
          </p:nvPr>
        </p:nvGraphicFramePr>
        <p:xfrm>
          <a:off x="467545" y="2636908"/>
          <a:ext cx="8424935" cy="3478777"/>
        </p:xfrm>
        <a:graphic>
          <a:graphicData uri="http://schemas.openxmlformats.org/drawingml/2006/table">
            <a:tbl>
              <a:tblPr/>
              <a:tblGrid>
                <a:gridCol w="1684987"/>
                <a:gridCol w="1684987"/>
                <a:gridCol w="1684987"/>
                <a:gridCol w="1684987"/>
                <a:gridCol w="1684987"/>
              </a:tblGrid>
              <a:tr h="1206602"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rgbClr val="FFFFFF"/>
                        </a:solidFill>
                      </a:endParaRPr>
                    </a:p>
                  </a:txBody>
                  <a:tcPr marL="47625" marR="4762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квартал,</a:t>
                      </a:r>
                      <a:br>
                        <a:rPr lang="ru-RU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тыс. руб.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B2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квартал,</a:t>
                      </a:r>
                      <a:br>
                        <a:rPr lang="ru-RU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тыс. руб.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B2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квартал,</a:t>
                      </a:r>
                      <a:br>
                        <a:rPr lang="ru-RU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тыс. руб.</a:t>
                      </a:r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B2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квартал,</a:t>
                      </a:r>
                      <a:br>
                        <a:rPr lang="ru-RU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тыс. руб.</a:t>
                      </a:r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B2FF"/>
                    </a:solidFill>
                  </a:tcPr>
                </a:tc>
              </a:tr>
              <a:tr h="45443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5E5"/>
                    </a:solidFill>
                  </a:tcPr>
                </a:tc>
              </a:tr>
              <a:tr h="45443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lang="ru-RU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47625" marR="4762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5E5"/>
                    </a:solidFill>
                  </a:tcPr>
                </a:tc>
              </a:tr>
              <a:tr h="45443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lang="ru-RU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47625" marR="4762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47625" marR="4762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47625" marR="4762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47625" marR="4762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5E5"/>
                    </a:solidFill>
                  </a:tcPr>
                </a:tc>
              </a:tr>
              <a:tr h="45443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lang="ru-RU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47625" marR="4762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47625" marR="4762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47625" marR="4762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47625" marR="4762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5E5"/>
                    </a:solidFill>
                  </a:tcPr>
                </a:tc>
              </a:tr>
              <a:tr h="45443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lang="ru-RU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47625" marR="4762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47625" marR="4762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47625" marR="4762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47625" marR="4762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5E5"/>
                    </a:solidFill>
                  </a:tcPr>
                </a:tc>
              </a:tr>
            </a:tbl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395536" y="1844825"/>
            <a:ext cx="84969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/>
            <a:r>
              <a:rPr lang="ru-RU" sz="1200" b="1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Муниципальный долг</a:t>
            </a:r>
            <a:r>
              <a:rPr lang="ru-RU" sz="12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 - обязательства, возникающие из муниципальных заимствований, гарантий по обязательствам третьих лиц, другие обязательства в соответствие с видами долговых обязательств, установленными Бюджетным Кодексом РФ, принятые на себя муниципальным образованием.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2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2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Приложение № 2 - ГЕРБ п. Кедровый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2863" y="188640"/>
            <a:ext cx="1296144" cy="14847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813" y="274638"/>
            <a:ext cx="6757987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Бюджетные инвестиции</a:t>
            </a:r>
            <a:endParaRPr lang="ru-RU" sz="4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95536" y="1844825"/>
            <a:ext cx="8496944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hangingPunct="0"/>
            <a:r>
              <a:rPr lang="ru-RU" sz="3200" b="1" dirty="0" smtClean="0">
                <a:solidFill>
                  <a:srgbClr val="333333"/>
                </a:solidFill>
                <a:latin typeface="Noto Sans"/>
              </a:rPr>
              <a:t>В соответствии с решением о бюджете на 2024 год и плановый период 2025 – 2026 годов бюджетные инвестиции и капитальные вложения не предусмотрены</a:t>
            </a:r>
            <a:endParaRPr lang="ru-RU" sz="3200" dirty="0" smtClean="0">
              <a:latin typeface="Arial" pitchFamily="34" charset="0"/>
            </a:endParaRPr>
          </a:p>
          <a:p>
            <a:pPr lvl="0" algn="just" eaLnBrk="0" hangingPunct="0"/>
            <a:r>
              <a:rPr lang="ru-RU" sz="3600" dirty="0" smtClean="0">
                <a:solidFill>
                  <a:srgbClr val="333333"/>
                </a:solidFill>
                <a:latin typeface="Noto Sans"/>
              </a:rPr>
              <a:t> </a:t>
            </a:r>
            <a:endParaRPr lang="ru-RU" sz="3600" dirty="0" smtClean="0">
              <a:latin typeface="Arial" pitchFamily="34" charset="0"/>
            </a:endParaRPr>
          </a:p>
          <a:p>
            <a:pPr lvl="0" eaLnBrk="0" hangingPunct="0"/>
            <a:r>
              <a:rPr lang="ru-RU" dirty="0" smtClean="0">
                <a:solidFill>
                  <a:srgbClr val="333333"/>
                </a:solidFill>
                <a:latin typeface="Noto Sans"/>
              </a:rPr>
              <a:t> </a:t>
            </a:r>
            <a:endParaRPr lang="ru-RU" dirty="0"/>
          </a:p>
        </p:txBody>
      </p:sp>
      <p:pic>
        <p:nvPicPr>
          <p:cNvPr id="6" name="Рисунок 5" descr="Приложение № 2 - ГЕРБ п. Кедровый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2863" y="188640"/>
            <a:ext cx="1080785" cy="12961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Основные понятия </a:t>
            </a:r>
          </a:p>
        </p:txBody>
      </p:sp>
      <p:sp>
        <p:nvSpPr>
          <p:cNvPr id="20483" name="Содержимое 2"/>
          <p:cNvSpPr>
            <a:spLocks noGrp="1"/>
          </p:cNvSpPr>
          <p:nvPr>
            <p:ph sz="half" idx="1"/>
          </p:nvPr>
        </p:nvSpPr>
        <p:spPr>
          <a:xfrm>
            <a:off x="1143000" y="5500688"/>
            <a:ext cx="7286625" cy="78581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18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Важно:</a:t>
            </a: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Обязательное требование, предъявляемое к составлению и утверждению бюджета – это его сбалансированность</a:t>
            </a:r>
            <a:endParaRPr lang="ru-RU" sz="18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5929313"/>
            <a:ext cx="4038600" cy="196850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2048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813" y="1428750"/>
            <a:ext cx="18573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88" y="1428750"/>
            <a:ext cx="17145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313" y="3500438"/>
            <a:ext cx="300037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88" y="3429000"/>
            <a:ext cx="30003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1563" y="4429125"/>
            <a:ext cx="714375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Приложение № 2 - ГЕРБ п. Кедровый.jpg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59495" y="188640"/>
            <a:ext cx="1224136" cy="15567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Основные понятия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5929313"/>
            <a:ext cx="4038600" cy="196850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142844" y="1600200"/>
            <a:ext cx="9001156" cy="4900634"/>
          </a:xfrm>
        </p:spPr>
        <p:txBody>
          <a:bodyPr/>
          <a:lstStyle/>
          <a:p>
            <a:pPr marL="0" lvl="0" indent="539750">
              <a:spcBef>
                <a:spcPct val="0"/>
              </a:spcBef>
              <a:buNone/>
            </a:pP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дефицит бюджета </a:t>
            </a: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превышение расходов бюджета над его доходами;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342900" eaLnBrk="0" hangingPunct="0">
              <a:spcBef>
                <a:spcPct val="0"/>
              </a:spcBef>
              <a:buNone/>
            </a:pP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профицит бюджета </a:t>
            </a: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превышение доходов бюджета над его расходами;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342900" eaLnBrk="0" hangingPunct="0">
              <a:spcBef>
                <a:spcPct val="0"/>
              </a:spcBef>
              <a:buNone/>
            </a:pP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бюджетный процесс </a:t>
            </a: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регламентируемая законодательством Российской Федерации деятельность органов государственной власти, органов местного самоуправления и иных участников бюджетного процесса по составлению и рассмотрению проектов бюджетов, утверждению и исполнению бюджетов, контролю за их исполнением, осуществлению бюджетного учета, составлению, внешней проверке, рассмотрению и утверждению бюджетной отчетности;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342900" eaLnBrk="0" hangingPunct="0">
              <a:spcBef>
                <a:spcPct val="0"/>
              </a:spcBef>
              <a:buNone/>
            </a:pP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сводная бюджетная роспись </a:t>
            </a: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документ, который составляется и ведется финансовым органом (органом управления государственным внебюджетным фондом) в целях организации исполнения бюджета по расходам бюджета и источникам финансирования дефицита бюджета;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342900" eaLnBrk="0" hangingPunct="0">
              <a:spcBef>
                <a:spcPct val="0"/>
              </a:spcBef>
              <a:buNone/>
            </a:pP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бюджетная роспись </a:t>
            </a: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документ, который составляется и ведется главным распорядителем бюджетных средств (главным администратором источников финансирования дефицита бюджета) в целях исполнения бюджета по расходам (источникам финансирования дефицита бюджета);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342900" eaLnBrk="0" hangingPunct="0">
              <a:spcBef>
                <a:spcPct val="0"/>
              </a:spcBef>
              <a:buNone/>
            </a:pP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бюджетные ассигнования </a:t>
            </a: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предельные объемы денежных средств, предусмотренных в соответствующем финансовом году для исполнения бюджетных обязательств;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342900" eaLnBrk="0" hangingPunct="0">
              <a:spcBef>
                <a:spcPct val="0"/>
              </a:spcBef>
              <a:buNone/>
            </a:pP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бюджетный кредит </a:t>
            </a: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денежные средства, предоставляемые бюджетом другому бюджету бюджетной системы Российской Федерации, юридическому лицу (за исключением государственных (муниципальных) учреждений), иностранному государству, иностранному юридическому лицу на возвратной и возмездной основах;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342900" eaLnBrk="0" hangingPunct="0">
              <a:spcBef>
                <a:spcPct val="0"/>
              </a:spcBef>
              <a:buNone/>
            </a:pP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расходные обязательства </a:t>
            </a: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обусловленные законом, иным нормативным правовым актом, договором или соглашением обязанности публично-правового образования (Российской Федерации, субъекта Российской Федерации, муниципального образования) или действующего от его имени казенного учреждения предоставить физическому или юридическому лицу, иному публично-правовому образованию, субъекту международного права средства из соответствующего бюджета;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342900" algn="just">
              <a:spcBef>
                <a:spcPct val="0"/>
              </a:spcBef>
              <a:buNone/>
            </a:pP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бюджетные обязательства </a:t>
            </a: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расходные обязательства, подлежащие исполнению в соответствующем финансовом году;</a:t>
            </a:r>
            <a:endParaRPr lang="ru-RU" sz="1200" dirty="0" smtClean="0">
              <a:latin typeface="Arial" pitchFamily="34" charset="0"/>
            </a:endParaRPr>
          </a:p>
        </p:txBody>
      </p:sp>
      <p:pic>
        <p:nvPicPr>
          <p:cNvPr id="6" name="Рисунок 5" descr="Приложение № 2 - ГЕРБ п. Кедровый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7544" y="116632"/>
            <a:ext cx="1224136" cy="14127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Основные понятия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5929313"/>
            <a:ext cx="4038600" cy="196850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142844" y="1600200"/>
            <a:ext cx="9001156" cy="4900634"/>
          </a:xfrm>
        </p:spPr>
        <p:txBody>
          <a:bodyPr/>
          <a:lstStyle/>
          <a:p>
            <a:pPr marL="0" lvl="0" indent="342900" algn="just" eaLnBrk="0" hangingPunct="0">
              <a:spcBef>
                <a:spcPct val="0"/>
              </a:spcBef>
              <a:buNone/>
            </a:pP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публичные обязательства </a:t>
            </a: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обусловленные законом, иным нормативным правовым актом расходные обязательства публично-правового образования перед физическим или юридическим лицом, иным публично-правовым образованием, подлежащие исполнению в установленном соответствующим законом, иным нормативным правовым актом размере или имеющие установленный указанным законом, актом порядок его определения (расчета, индексации);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342900" algn="just" eaLnBrk="0" hangingPunct="0">
              <a:spcBef>
                <a:spcPct val="0"/>
              </a:spcBef>
              <a:buNone/>
            </a:pP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денежные обязательства </a:t>
            </a: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обязанность получателя бюджетных средств уплатить бюджету, физическому лицу и юридическому лицу за счет средств бюджета определенные денежные средства в соответствии с выполненными условиями гражданско-правовой сделки, заключенной в рамках его бюджетных полномочий, или в соответствии с положениями закона, иного правового акта, условиями договора или соглашения;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342900" algn="just" eaLnBrk="0" hangingPunct="0">
              <a:spcBef>
                <a:spcPct val="0"/>
              </a:spcBef>
              <a:buNone/>
            </a:pP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межбюджетные отношения </a:t>
            </a: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взаимоотношения между публично-правовыми образованиями по вопросам регулирования бюджетных правоотношений, организации и осуществления бюджетного процесса;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342900" algn="just" eaLnBrk="0" hangingPunct="0">
              <a:spcBef>
                <a:spcPct val="0"/>
              </a:spcBef>
              <a:buNone/>
            </a:pP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межбюджетные трансферты </a:t>
            </a: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средства, предоставляемые одним бюджетом бюджетной системы Российской Федерации другому бюджету бюджетной системы Российской Федерации;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342900" algn="just" eaLnBrk="0" hangingPunct="0">
              <a:spcBef>
                <a:spcPct val="0"/>
              </a:spcBef>
              <a:buNone/>
            </a:pP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дотации</a:t>
            </a:r>
            <a:r>
              <a:rPr lang="ru-RU" sz="12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межбюджетные трансферты, предоставляемые на безвозмездной и безвозвратной основе без установления направлений и (или) условий их использования;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342900" algn="just" eaLnBrk="0" hangingPunct="0">
              <a:spcBef>
                <a:spcPct val="0"/>
              </a:spcBef>
              <a:buNone/>
            </a:pP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бюджетные полномочия </a:t>
            </a: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установленные настоящим Кодексом и принятыми в соответствии с ним правовыми актами, регулирующими бюджетные правоотношения, права и обязанности органов государственной власти (органов местного самоуправления) и иных участников бюджетного процесса по регулированию бюджетных правоотношений, организации и осуществлению бюджетного процесса;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342900" algn="just" eaLnBrk="0" hangingPunct="0">
              <a:spcBef>
                <a:spcPct val="0"/>
              </a:spcBef>
              <a:buNone/>
            </a:pP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бюджетные инвестиции </a:t>
            </a: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бюджетные средства, направляемые на создание или увеличение за счет средств бюджета стоимости государственного (муниципального) имущества;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Система «Электронный бюджет» </a:t>
            </a:r>
            <a:r>
              <a:rPr lang="ru-RU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предназначена для обеспечения прозрачности, открытости и подотчётности деятельности государственных органов и органов управления государственными внебюджетными фондами, органов местного самоуправления, государственных и муниципальных учреждений, а также для повышения качества их финансового менеджмента за счёт формирования единого информационного пространства и применения информационных и телекоммуникационных технологий в сфере управления государственными и муниципальными (общественными) финансами;</a:t>
            </a:r>
          </a:p>
          <a:p>
            <a:pPr marL="0" lvl="0" indent="539750">
              <a:spcBef>
                <a:spcPct val="0"/>
              </a:spcBef>
              <a:buNone/>
            </a:pPr>
            <a:endParaRPr lang="ru-RU" sz="800" b="1" dirty="0"/>
          </a:p>
        </p:txBody>
      </p:sp>
      <p:pic>
        <p:nvPicPr>
          <p:cNvPr id="6" name="Рисунок 5" descr="Приложение № 2 - ГЕРБ п. Кедровый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9552" y="260648"/>
            <a:ext cx="1080120" cy="12687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Основы составления проекта бюджета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7" name="Содержимое 2"/>
          <p:cNvSpPr>
            <a:spLocks noGrp="1"/>
          </p:cNvSpPr>
          <p:nvPr>
            <p:ph sz="half" idx="1"/>
          </p:nvPr>
        </p:nvSpPr>
        <p:spPr>
          <a:xfrm>
            <a:off x="250825" y="2214563"/>
            <a:ext cx="5545138" cy="3735387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Проект бюджета поселка Кедровый составляется на три года – очередной финансовый год и плановый период     </a:t>
            </a:r>
          </a:p>
          <a:p>
            <a:pPr algn="just"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Очередной финансовый год  - год на который составляется проект бюджета</a:t>
            </a:r>
          </a:p>
          <a:p>
            <a:pPr algn="just"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Плановый период – два финансовых года, следующих за очередным финансовым годом</a:t>
            </a:r>
          </a:p>
        </p:txBody>
      </p:sp>
      <p:pic>
        <p:nvPicPr>
          <p:cNvPr id="2150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88" y="1785938"/>
            <a:ext cx="2643187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15894</TotalTime>
  <Words>5243</Words>
  <Application>Microsoft Office PowerPoint</Application>
  <PresentationFormat>Экран (4:3)</PresentationFormat>
  <Paragraphs>1196</Paragraphs>
  <Slides>54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54</vt:i4>
      </vt:variant>
    </vt:vector>
  </HeadingPairs>
  <TitlesOfParts>
    <vt:vector size="58" baseType="lpstr">
      <vt:lpstr>Тема Office</vt:lpstr>
      <vt:lpstr>Лист Microsoft Excel 97-2003</vt:lpstr>
      <vt:lpstr>Worksheet</vt:lpstr>
      <vt:lpstr>Лист</vt:lpstr>
      <vt:lpstr>                                                                                                                                    http:/pgtkedr.ru/ </vt:lpstr>
      <vt:lpstr>«Бюджет для граждан» познакомит вас с основными положениями проекта бюджета поселка Кедровый Красноярского края на 2024 год и плановый период 2025 и 2026 годов.</vt:lpstr>
      <vt:lpstr>Презентация PowerPoint</vt:lpstr>
      <vt:lpstr>О финансово-экономическом отделе администрации поселка Кедровый</vt:lpstr>
      <vt:lpstr>Что такое бюджет?</vt:lpstr>
      <vt:lpstr>Основные понятия </vt:lpstr>
      <vt:lpstr>Основные понятия </vt:lpstr>
      <vt:lpstr>Основные понятия </vt:lpstr>
      <vt:lpstr>Основы составления проекта бюджета</vt:lpstr>
      <vt:lpstr>Презентация PowerPoint</vt:lpstr>
      <vt:lpstr>Бюджетный процесс</vt:lpstr>
      <vt:lpstr>П</vt:lpstr>
      <vt:lpstr>Публичные слушания</vt:lpstr>
      <vt:lpstr>Показатели социально- экономического развития на 2024 год</vt:lpstr>
      <vt:lpstr>            Основные характеристики бюджета,  тыс. руб.</vt:lpstr>
      <vt:lpstr>Доходы бюджета</vt:lpstr>
      <vt:lpstr>Динамика поступления доходов</vt:lpstr>
      <vt:lpstr>Структура доходов бюджета на 2024 год</vt:lpstr>
      <vt:lpstr>Презентация PowerPoint</vt:lpstr>
      <vt:lpstr>Структура налоговых доходов бюджета</vt:lpstr>
      <vt:lpstr>Презентация PowerPoint</vt:lpstr>
      <vt:lpstr>Структура неналоговых доходов бюджета</vt:lpstr>
      <vt:lpstr>Презентация PowerPoint</vt:lpstr>
      <vt:lpstr>Презентация PowerPoint</vt:lpstr>
      <vt:lpstr>Расходы бюджета</vt:lpstr>
      <vt:lpstr>Презентация PowerPoint</vt:lpstr>
      <vt:lpstr>Расходы бюджета</vt:lpstr>
      <vt:lpstr>Презентация PowerPoint</vt:lpstr>
      <vt:lpstr>Структура расходов бюджета на 2024 год</vt:lpstr>
      <vt:lpstr>          Муниципальные программы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Меры социальной поддержки</vt:lpstr>
      <vt:lpstr>Меры социальной поддержки</vt:lpstr>
      <vt:lpstr>Расходы на образование</vt:lpstr>
      <vt:lpstr>Расходы на образование</vt:lpstr>
      <vt:lpstr>Расходы на образование</vt:lpstr>
      <vt:lpstr>Структура расходов на образование в 2024 году</vt:lpstr>
      <vt:lpstr>Расходы на культуру</vt:lpstr>
      <vt:lpstr>Презентация PowerPoint</vt:lpstr>
      <vt:lpstr>Расходы на физическую  культуру и спорт</vt:lpstr>
      <vt:lpstr>Расходы на национальную экономику в 2024 году</vt:lpstr>
      <vt:lpstr>Расходы на национальную экономику в 2024 году</vt:lpstr>
      <vt:lpstr>Расходы на жилищно- коммунальное хозяйство</vt:lpstr>
      <vt:lpstr>Межбюджетные отношения</vt:lpstr>
      <vt:lpstr>Межбюджетные трансферты</vt:lpstr>
      <vt:lpstr>Межбюджетные трансферты</vt:lpstr>
      <vt:lpstr>Муниципальный долг</vt:lpstr>
      <vt:lpstr>Бюджетные инвестиции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Администрация поселка Кедровый Красноярского края                                                    htt</dc:title>
  <dc:creator>Доходы</dc:creator>
  <cp:lastModifiedBy>Доходы</cp:lastModifiedBy>
  <cp:revision>1059</cp:revision>
  <cp:lastPrinted>2024-02-27T05:17:20Z</cp:lastPrinted>
  <dcterms:modified xsi:type="dcterms:W3CDTF">2024-02-27T05:20:34Z</dcterms:modified>
</cp:coreProperties>
</file>